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87" r:id="rId5"/>
    <p:sldId id="289" r:id="rId6"/>
    <p:sldId id="259" r:id="rId7"/>
    <p:sldId id="291" r:id="rId8"/>
    <p:sldId id="260" r:id="rId9"/>
    <p:sldId id="261" r:id="rId10"/>
    <p:sldId id="262" r:id="rId11"/>
    <p:sldId id="29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93" r:id="rId33"/>
    <p:sldId id="283" r:id="rId34"/>
    <p:sldId id="285" r:id="rId35"/>
    <p:sldId id="286" r:id="rId36"/>
    <p:sldId id="284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612A7-43C7-4BD3-BFEA-813B688221A2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88F4-885A-446A-B026-4F40F7CD4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619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612A7-43C7-4BD3-BFEA-813B688221A2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88F4-885A-446A-B026-4F40F7CD4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49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612A7-43C7-4BD3-BFEA-813B688221A2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88F4-885A-446A-B026-4F40F7CD4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444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612A7-43C7-4BD3-BFEA-813B688221A2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88F4-885A-446A-B026-4F40F7CD4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862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612A7-43C7-4BD3-BFEA-813B688221A2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88F4-885A-446A-B026-4F40F7CD4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73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612A7-43C7-4BD3-BFEA-813B688221A2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88F4-885A-446A-B026-4F40F7CD4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322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612A7-43C7-4BD3-BFEA-813B688221A2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88F4-885A-446A-B026-4F40F7CD4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192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612A7-43C7-4BD3-BFEA-813B688221A2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88F4-885A-446A-B026-4F40F7CD4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136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612A7-43C7-4BD3-BFEA-813B688221A2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88F4-885A-446A-B026-4F40F7CD4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660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612A7-43C7-4BD3-BFEA-813B688221A2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88F4-885A-446A-B026-4F40F7CD4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058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612A7-43C7-4BD3-BFEA-813B688221A2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88F4-885A-446A-B026-4F40F7CD4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582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612A7-43C7-4BD3-BFEA-813B688221A2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588F4-885A-446A-B026-4F40F7CD4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26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Assisting in Analysis of Blood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Hematology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13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Hematology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lvl="1"/>
            <a:r>
              <a:rPr lang="en-US" dirty="0" smtClean="0"/>
              <a:t>Centrifuge:</a:t>
            </a:r>
          </a:p>
          <a:p>
            <a:pPr lvl="1"/>
            <a:r>
              <a:rPr lang="en-US" dirty="0" smtClean="0"/>
              <a:t>An apparatus consisting essentially of a compartment that spins about a central axis to separate contained materials of different specific gravities or to separate colloidal particles suspended in a liquid.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Cuvette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 specimen container made of plastic or glass designed to hold samples for laboratory tests using light meter technologies. (spectrophotometry).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099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Hematology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Differential count:</a:t>
            </a:r>
          </a:p>
          <a:p>
            <a:pPr lvl="1"/>
            <a:r>
              <a:rPr lang="en-US" dirty="0" smtClean="0"/>
              <a:t>Procedure for  determining the distribution of the five types of leukocytes based on their staining characteristics, shapes and sizes.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31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Hematology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Enzymes:</a:t>
            </a:r>
          </a:p>
          <a:p>
            <a:pPr lvl="1"/>
            <a:r>
              <a:rPr lang="en-US" dirty="0" smtClean="0"/>
              <a:t>Complex proteins produced by cells that act as catalysts in specific biochemical reactions.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20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Hematology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Embolus</a:t>
            </a:r>
          </a:p>
          <a:p>
            <a:pPr lvl="1"/>
            <a:r>
              <a:rPr lang="en-US" dirty="0" smtClean="0"/>
              <a:t>Traveling clot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13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Hematology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Eosin</a:t>
            </a:r>
          </a:p>
          <a:p>
            <a:pPr lvl="1"/>
            <a:r>
              <a:rPr lang="en-US" dirty="0" smtClean="0"/>
              <a:t>Prefix meaning acid</a:t>
            </a:r>
          </a:p>
          <a:p>
            <a:endParaRPr lang="en-US" dirty="0"/>
          </a:p>
          <a:p>
            <a:r>
              <a:rPr lang="en-US" dirty="0" smtClean="0"/>
              <a:t>Eosinophil:</a:t>
            </a:r>
          </a:p>
          <a:p>
            <a:pPr lvl="1"/>
            <a:r>
              <a:rPr lang="en-US" dirty="0" smtClean="0"/>
              <a:t>White blood cell with large granules that stain </a:t>
            </a:r>
            <a:r>
              <a:rPr lang="en-US" dirty="0" smtClean="0"/>
              <a:t>red.  Their numbers increase during allergic reactions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241" y="4090988"/>
            <a:ext cx="265146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16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Hematology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Erythroblasts</a:t>
            </a:r>
          </a:p>
          <a:p>
            <a:pPr lvl="1"/>
            <a:r>
              <a:rPr lang="en-US" dirty="0" smtClean="0"/>
              <a:t>Immature red blood cells also called </a:t>
            </a:r>
            <a:r>
              <a:rPr lang="en-US" dirty="0" err="1" smtClean="0"/>
              <a:t>rubriblasts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075" y="3168316"/>
            <a:ext cx="3882188" cy="206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85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Hematology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Erythrocyte Sedimentation Rate  (ESR)</a:t>
            </a:r>
          </a:p>
          <a:p>
            <a:pPr lvl="1"/>
            <a:r>
              <a:rPr lang="en-US" dirty="0" smtClean="0"/>
              <a:t>Rate at which red blood cells settle out of an anticoagulated blood specimen after 60 minutes.</a:t>
            </a:r>
          </a:p>
          <a:p>
            <a:endParaRPr lang="en-US" dirty="0"/>
          </a:p>
          <a:p>
            <a:r>
              <a:rPr lang="en-US" dirty="0" smtClean="0"/>
              <a:t>Fibrinogen (factor I)</a:t>
            </a:r>
          </a:p>
          <a:p>
            <a:pPr lvl="1"/>
            <a:r>
              <a:rPr lang="en-US" dirty="0" smtClean="0"/>
              <a:t>One of two plasma proteins involved in the clotting process.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5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Hematology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Granulocytes:</a:t>
            </a:r>
          </a:p>
          <a:p>
            <a:pPr lvl="1"/>
            <a:r>
              <a:rPr lang="en-US" dirty="0" smtClean="0"/>
              <a:t>White blood cells that contain granules in their cytoplasm.</a:t>
            </a:r>
          </a:p>
          <a:p>
            <a:pPr lvl="2"/>
            <a:r>
              <a:rPr lang="en-US" dirty="0" smtClean="0"/>
              <a:t>Neutrophils</a:t>
            </a:r>
          </a:p>
          <a:p>
            <a:pPr lvl="2"/>
            <a:r>
              <a:rPr lang="en-US" dirty="0" smtClean="0"/>
              <a:t>Basophils</a:t>
            </a:r>
          </a:p>
          <a:p>
            <a:pPr lvl="2"/>
            <a:r>
              <a:rPr lang="en-US" dirty="0" smtClean="0"/>
              <a:t>Eosinophils</a:t>
            </a:r>
          </a:p>
          <a:p>
            <a:r>
              <a:rPr lang="en-US" dirty="0" smtClean="0"/>
              <a:t>Hematocrit</a:t>
            </a:r>
          </a:p>
          <a:p>
            <a:pPr lvl="1"/>
            <a:r>
              <a:rPr lang="en-US" dirty="0" smtClean="0"/>
              <a:t>Test that measures percentage of packed red blood cells compared with total blood volume.</a:t>
            </a:r>
          </a:p>
          <a:p>
            <a:r>
              <a:rPr lang="en-US" dirty="0" smtClean="0"/>
              <a:t>Hemoglobin:</a:t>
            </a:r>
          </a:p>
          <a:p>
            <a:pPr lvl="1"/>
            <a:r>
              <a:rPr lang="en-US" dirty="0" smtClean="0"/>
              <a:t>Oxygen –carrying reddish pigment in red blood cells.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68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Hematology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Hematology:</a:t>
            </a:r>
          </a:p>
          <a:p>
            <a:pPr lvl="1"/>
            <a:r>
              <a:rPr lang="en-US" dirty="0" smtClean="0"/>
              <a:t>Study of the visible cellular components in the blood stream and bone marrow</a:t>
            </a:r>
          </a:p>
          <a:p>
            <a:r>
              <a:rPr lang="en-US" dirty="0" smtClean="0"/>
              <a:t>Hematologist:</a:t>
            </a:r>
          </a:p>
          <a:p>
            <a:pPr lvl="1"/>
            <a:r>
              <a:rPr lang="en-US" dirty="0" smtClean="0"/>
              <a:t>One who evaluates the cellular elements of blood microscopically and analytically by using a variety of test methods.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54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Hematology 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Anemia:    A condition marked by deficiency of red blood cells (RBCs)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695" y="2832727"/>
            <a:ext cx="2946233" cy="233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58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Hematology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Hematopoiesis:</a:t>
            </a:r>
          </a:p>
          <a:p>
            <a:pPr lvl="1"/>
            <a:r>
              <a:rPr lang="en-US" dirty="0" smtClean="0"/>
              <a:t>Blood production</a:t>
            </a:r>
          </a:p>
          <a:p>
            <a:r>
              <a:rPr lang="en-US" dirty="0" err="1" smtClean="0"/>
              <a:t>Hemocytoblast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Stem cell that differentiates (changes) and becomes any of the seven visible blood elements found in circulating blood.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325" y="3970421"/>
            <a:ext cx="5467349" cy="282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12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Hematology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Hemolysis: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Destruction of red blood cells.</a:t>
            </a:r>
          </a:p>
          <a:p>
            <a:pPr marL="0" indent="0">
              <a:buNone/>
            </a:pPr>
            <a:r>
              <a:rPr lang="en-US" dirty="0" smtClean="0"/>
              <a:t>Hemostasis: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Body’s ability to initiate a clotting response to stop bleeding and 	at the same time prevent the blood from forming an unwanted 	stationary clot.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62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Hematology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Hyperchromia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Increase in color (based on hemoglobin concentration)</a:t>
            </a:r>
          </a:p>
          <a:p>
            <a:endParaRPr lang="en-US" dirty="0"/>
          </a:p>
          <a:p>
            <a:r>
              <a:rPr lang="en-US" dirty="0" smtClean="0"/>
              <a:t>Hypochromic:</a:t>
            </a:r>
          </a:p>
          <a:p>
            <a:pPr lvl="1"/>
            <a:r>
              <a:rPr lang="en-US" dirty="0" smtClean="0"/>
              <a:t>Pertaining to less than normal color.</a:t>
            </a:r>
          </a:p>
          <a:p>
            <a:r>
              <a:rPr lang="en-US" dirty="0" smtClean="0"/>
              <a:t>Hypoxemia:</a:t>
            </a:r>
          </a:p>
          <a:p>
            <a:pPr lvl="1"/>
            <a:r>
              <a:rPr lang="en-US" dirty="0" smtClean="0"/>
              <a:t>Lack of oxygen in the blood.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50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Hematology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Immunoglobulins:</a:t>
            </a:r>
          </a:p>
          <a:p>
            <a:pPr lvl="1"/>
            <a:r>
              <a:rPr lang="en-US" dirty="0" smtClean="0"/>
              <a:t>Antibodies that destroy or render harmless foreign invaders containing antigens.</a:t>
            </a:r>
          </a:p>
          <a:p>
            <a:r>
              <a:rPr lang="en-US" dirty="0" smtClean="0"/>
              <a:t>Leukemia:</a:t>
            </a:r>
          </a:p>
          <a:p>
            <a:pPr lvl="1"/>
            <a:r>
              <a:rPr lang="en-US" dirty="0" smtClean="0"/>
              <a:t>Various cancers of the white blood cells.</a:t>
            </a:r>
          </a:p>
          <a:p>
            <a:r>
              <a:rPr lang="en-US" dirty="0" smtClean="0"/>
              <a:t>Leukocytosis:</a:t>
            </a:r>
          </a:p>
          <a:p>
            <a:pPr lvl="1"/>
            <a:r>
              <a:rPr lang="en-US" dirty="0" smtClean="0"/>
              <a:t>Abnormal increase in white blood cells.</a:t>
            </a:r>
          </a:p>
          <a:p>
            <a:r>
              <a:rPr lang="en-US" dirty="0" smtClean="0"/>
              <a:t>Leukopenia:</a:t>
            </a:r>
          </a:p>
          <a:p>
            <a:pPr lvl="1"/>
            <a:r>
              <a:rPr lang="en-US" dirty="0" smtClean="0"/>
              <a:t>Abnormal decrease in white blood cells (WBCs)</a:t>
            </a:r>
            <a:br>
              <a:rPr lang="en-US" dirty="0" smtClean="0"/>
            </a:b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35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Hematology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Lymphocyte:</a:t>
            </a:r>
          </a:p>
          <a:p>
            <a:pPr lvl="1"/>
            <a:r>
              <a:rPr lang="en-US" dirty="0" smtClean="0"/>
              <a:t>Small, non-granular WBC that develops from lymphoblasts in the bone marrow.</a:t>
            </a:r>
          </a:p>
          <a:p>
            <a:r>
              <a:rPr lang="en-US" dirty="0" smtClean="0"/>
              <a:t>Macrophages:  </a:t>
            </a:r>
          </a:p>
          <a:p>
            <a:pPr lvl="1"/>
            <a:r>
              <a:rPr lang="en-US" dirty="0" smtClean="0"/>
              <a:t>Large, engulfing cells that come from monocytes when they enter the tissues.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512" y="4473575"/>
            <a:ext cx="2486025" cy="1838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687" y="4473575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44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Hematology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Megakaryocyte:</a:t>
            </a:r>
          </a:p>
          <a:p>
            <a:pPr lvl="1"/>
            <a:r>
              <a:rPr lang="en-US" dirty="0" smtClean="0"/>
              <a:t>Large nuclear cell in the bone marrow that fragments its cytoplasm to become platelets.</a:t>
            </a:r>
          </a:p>
          <a:p>
            <a:r>
              <a:rPr lang="en-US" dirty="0" smtClean="0"/>
              <a:t>Monocytes:</a:t>
            </a:r>
          </a:p>
          <a:p>
            <a:pPr lvl="1"/>
            <a:r>
              <a:rPr lang="en-US" dirty="0" smtClean="0"/>
              <a:t>Large, nongranular white blood cells that develop from </a:t>
            </a:r>
            <a:r>
              <a:rPr lang="en-US" dirty="0" err="1" smtClean="0"/>
              <a:t>monoblasts</a:t>
            </a:r>
            <a:r>
              <a:rPr lang="en-US" dirty="0" smtClean="0"/>
              <a:t> in bone marrow.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62" y="4791075"/>
            <a:ext cx="2466975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137" y="4791076"/>
            <a:ext cx="26193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53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Hematology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Myeloblasts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Stem cells that develop into the three kinds of granulocytes.</a:t>
            </a:r>
          </a:p>
          <a:p>
            <a:r>
              <a:rPr lang="en-US" dirty="0" err="1" smtClean="0"/>
              <a:t>Neutro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Prefix meaning neither acid or alkaline</a:t>
            </a:r>
          </a:p>
          <a:p>
            <a:r>
              <a:rPr lang="en-US" dirty="0" smtClean="0"/>
              <a:t>Neutrophil</a:t>
            </a:r>
          </a:p>
          <a:p>
            <a:pPr lvl="1"/>
            <a:r>
              <a:rPr lang="en-US" dirty="0" smtClean="0"/>
              <a:t>White blood cells with fine granules that stain lavender / pink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595813"/>
            <a:ext cx="2286000" cy="1581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312" y="4529138"/>
            <a:ext cx="2238375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80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Hematology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Nongranulocytes</a:t>
            </a:r>
            <a:r>
              <a:rPr lang="en-US" dirty="0" smtClean="0"/>
              <a:t> (</a:t>
            </a:r>
            <a:r>
              <a:rPr lang="en-US" dirty="0" err="1" smtClean="0"/>
              <a:t>agranulocytes</a:t>
            </a:r>
            <a:r>
              <a:rPr lang="en-US" dirty="0" smtClean="0"/>
              <a:t>):</a:t>
            </a:r>
          </a:p>
          <a:p>
            <a:pPr lvl="1"/>
            <a:r>
              <a:rPr lang="en-US" dirty="0" smtClean="0"/>
              <a:t>White blood cells that may have a few or no granules in their cytoplasm, lymphocytes and monocytes.</a:t>
            </a:r>
          </a:p>
          <a:p>
            <a:r>
              <a:rPr lang="en-US" dirty="0" err="1" smtClean="0"/>
              <a:t>Normocytes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Young red blood cells that shed their nuclei before entering the blood stream.</a:t>
            </a:r>
          </a:p>
          <a:p>
            <a:r>
              <a:rPr lang="en-US" dirty="0" smtClean="0"/>
              <a:t>Nucleus:</a:t>
            </a:r>
          </a:p>
          <a:p>
            <a:pPr lvl="1"/>
            <a:r>
              <a:rPr lang="en-US" dirty="0" smtClean="0"/>
              <a:t>Central controlling structure in the cell.</a:t>
            </a:r>
          </a:p>
          <a:p>
            <a:r>
              <a:rPr lang="en-US" dirty="0" smtClean="0"/>
              <a:t>Phil:  </a:t>
            </a:r>
          </a:p>
          <a:p>
            <a:pPr lvl="1"/>
            <a:r>
              <a:rPr lang="en-US" dirty="0" smtClean="0"/>
              <a:t>Suffix meaning attraction.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56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Hematology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Poikilocytosis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Abnormal shapes in red blood cells.</a:t>
            </a:r>
          </a:p>
          <a:p>
            <a:r>
              <a:rPr lang="en-US" dirty="0" err="1" smtClean="0"/>
              <a:t>Polychromia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Increase in color variation (based on hemoglobin </a:t>
            </a:r>
            <a:r>
              <a:rPr lang="en-US" dirty="0" err="1" smtClean="0"/>
              <a:t>concentrqation</a:t>
            </a:r>
            <a:r>
              <a:rPr lang="en-US" dirty="0" smtClean="0"/>
              <a:t>)</a:t>
            </a:r>
          </a:p>
          <a:p>
            <a:r>
              <a:rPr lang="en-US" dirty="0" smtClean="0"/>
              <a:t>Polycythemia :</a:t>
            </a:r>
            <a:endParaRPr lang="en-US" dirty="0" smtClean="0"/>
          </a:p>
          <a:p>
            <a:pPr lvl="1"/>
            <a:r>
              <a:rPr lang="en-US" dirty="0" smtClean="0"/>
              <a:t>Abnormal condition of increased red blood cells.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66" y="4499405"/>
            <a:ext cx="2466975" cy="1606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446" y="4499405"/>
            <a:ext cx="1993107" cy="135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66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Hematology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Polymorphonuclear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Having a multi-shaped, segmented nucleus; sometimes abbreviated as PMN or </a:t>
            </a:r>
            <a:r>
              <a:rPr lang="en-US" dirty="0" err="1" smtClean="0"/>
              <a:t>segs</a:t>
            </a:r>
            <a:endParaRPr lang="en-US" dirty="0" smtClean="0"/>
          </a:p>
          <a:p>
            <a:r>
              <a:rPr lang="en-US" dirty="0" smtClean="0"/>
              <a:t>Prothrombin Factor II:</a:t>
            </a:r>
          </a:p>
          <a:p>
            <a:pPr lvl="1"/>
            <a:r>
              <a:rPr lang="en-US" dirty="0" smtClean="0"/>
              <a:t>One of two clotting factors involved in clotting.</a:t>
            </a:r>
          </a:p>
          <a:p>
            <a:r>
              <a:rPr lang="en-US" dirty="0" err="1" smtClean="0"/>
              <a:t>Protime</a:t>
            </a:r>
            <a:r>
              <a:rPr lang="en-US" dirty="0" smtClean="0"/>
              <a:t> test:</a:t>
            </a:r>
          </a:p>
          <a:p>
            <a:pPr lvl="1"/>
            <a:r>
              <a:rPr lang="en-US" dirty="0" smtClean="0"/>
              <a:t>Test for monitoring coagulation times for patients taking anticoagulants.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074" y="4819650"/>
            <a:ext cx="305752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90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Hematology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Anisocytosis</a:t>
            </a:r>
            <a:r>
              <a:rPr lang="en-US" dirty="0" smtClean="0"/>
              <a:t>:  Abnormal variances in red blood cell size.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316" y="3276600"/>
            <a:ext cx="2804361" cy="214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87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Hematology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RBC indices:</a:t>
            </a:r>
          </a:p>
          <a:p>
            <a:pPr lvl="1"/>
            <a:r>
              <a:rPr lang="en-US" dirty="0" smtClean="0"/>
              <a:t>Mathematic ratios of the three red blood cell tests (hemoglobin, hematocrit and red blood cell count).</a:t>
            </a:r>
          </a:p>
          <a:p>
            <a:r>
              <a:rPr lang="en-US" dirty="0" smtClean="0"/>
              <a:t>Reticulocytes:</a:t>
            </a:r>
          </a:p>
          <a:p>
            <a:pPr lvl="1"/>
            <a:r>
              <a:rPr lang="en-US" dirty="0" smtClean="0"/>
              <a:t>Newly released red blood cells in the blood that still contain some nuclear DNA.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4114800"/>
            <a:ext cx="320992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79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Hematology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Rouleaux</a:t>
            </a:r>
            <a:r>
              <a:rPr lang="en-US" dirty="0" smtClean="0"/>
              <a:t> formation:</a:t>
            </a:r>
          </a:p>
          <a:p>
            <a:pPr lvl="1"/>
            <a:r>
              <a:rPr lang="en-US" dirty="0" smtClean="0"/>
              <a:t>Arrangement of red blood cells resembling stacked chips.</a:t>
            </a:r>
          </a:p>
          <a:p>
            <a:r>
              <a:rPr lang="en-US" dirty="0" smtClean="0"/>
              <a:t>Thrombocytes:</a:t>
            </a:r>
          </a:p>
          <a:p>
            <a:pPr lvl="1"/>
            <a:r>
              <a:rPr lang="en-US" dirty="0" smtClean="0"/>
              <a:t>Platelets; cellular fragments that gather at the site of a damaged blood Bessel and release clotting chemicals to form a clot.</a:t>
            </a:r>
          </a:p>
          <a:p>
            <a:r>
              <a:rPr lang="en-US" dirty="0" smtClean="0"/>
              <a:t>Thrombosis:</a:t>
            </a:r>
          </a:p>
          <a:p>
            <a:pPr lvl="1"/>
            <a:r>
              <a:rPr lang="en-US" dirty="0" smtClean="0"/>
              <a:t>Abnormal condition of clotting</a:t>
            </a:r>
          </a:p>
          <a:p>
            <a:r>
              <a:rPr lang="en-US" dirty="0" smtClean="0"/>
              <a:t>Thrombus:</a:t>
            </a:r>
          </a:p>
          <a:p>
            <a:pPr lvl="1"/>
            <a:r>
              <a:rPr lang="en-US" dirty="0" smtClean="0"/>
              <a:t>Unwanted stationary clot.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00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and Crossmatch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Tests performed to assess the compatibility of blood to </a:t>
            </a:r>
            <a:r>
              <a:rPr lang="en-US" smtClean="0"/>
              <a:t>be transfused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072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Hematology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Vitamin K:</a:t>
            </a:r>
          </a:p>
          <a:p>
            <a:pPr lvl="1"/>
            <a:r>
              <a:rPr lang="en-US" dirty="0" smtClean="0"/>
              <a:t>Critical element in the production of prothrombin.</a:t>
            </a:r>
          </a:p>
          <a:p>
            <a:r>
              <a:rPr lang="en-US" dirty="0" smtClean="0"/>
              <a:t>Polycythemia </a:t>
            </a:r>
            <a:r>
              <a:rPr lang="en-US" dirty="0" err="1" smtClean="0"/>
              <a:t>vera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A condition marked by an abnormally large number of red blood cells (RBCs) in the circulatory system.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83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Hematology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Abbreviations:</a:t>
            </a:r>
          </a:p>
          <a:p>
            <a:pPr lvl="1"/>
            <a:r>
              <a:rPr lang="en-US" dirty="0" smtClean="0"/>
              <a:t>ALL:  Acute Lymphocytic Leukemia</a:t>
            </a:r>
          </a:p>
          <a:p>
            <a:pPr lvl="1"/>
            <a:r>
              <a:rPr lang="en-US" dirty="0" smtClean="0"/>
              <a:t>AML:  Acute </a:t>
            </a:r>
            <a:r>
              <a:rPr lang="en-US" dirty="0" err="1" smtClean="0"/>
              <a:t>Myelocytic</a:t>
            </a:r>
            <a:r>
              <a:rPr lang="en-US" dirty="0" smtClean="0"/>
              <a:t> Leukemia</a:t>
            </a:r>
          </a:p>
          <a:p>
            <a:pPr lvl="1"/>
            <a:r>
              <a:rPr lang="en-US" dirty="0" smtClean="0"/>
              <a:t>CBC:  Complete Blood Count</a:t>
            </a:r>
          </a:p>
          <a:p>
            <a:pPr lvl="1"/>
            <a:r>
              <a:rPr lang="en-US" dirty="0" smtClean="0"/>
              <a:t>CLL: Chronic Lymphocytic Leukemia</a:t>
            </a:r>
          </a:p>
          <a:p>
            <a:pPr lvl="1"/>
            <a:r>
              <a:rPr lang="en-US" dirty="0" smtClean="0"/>
              <a:t>CML:  Chronic </a:t>
            </a:r>
            <a:r>
              <a:rPr lang="en-US" dirty="0" err="1" smtClean="0"/>
              <a:t>Myelocytic</a:t>
            </a:r>
            <a:r>
              <a:rPr lang="en-US" dirty="0" smtClean="0"/>
              <a:t> Leukemia</a:t>
            </a:r>
          </a:p>
          <a:p>
            <a:pPr lvl="1"/>
            <a:r>
              <a:rPr lang="en-US" dirty="0" smtClean="0"/>
              <a:t>ESR:  Erythrocyte Sedimentation Rate</a:t>
            </a:r>
          </a:p>
          <a:p>
            <a:pPr lvl="1"/>
            <a:r>
              <a:rPr lang="en-US" dirty="0" smtClean="0"/>
              <a:t>g/dL:  grams per deciliter which represents the weight of a substance (g) per volume (dL)</a:t>
            </a:r>
          </a:p>
          <a:p>
            <a:pPr lvl="1"/>
            <a:r>
              <a:rPr lang="en-US" dirty="0" smtClean="0"/>
              <a:t>HCT:  hematocrit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14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Hematology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Abbreviations</a:t>
            </a:r>
          </a:p>
          <a:p>
            <a:pPr lvl="1"/>
            <a:r>
              <a:rPr lang="en-US" dirty="0" err="1" smtClean="0"/>
              <a:t>Hgb</a:t>
            </a:r>
            <a:r>
              <a:rPr lang="en-US" dirty="0" smtClean="0"/>
              <a:t>:  hemoglobin</a:t>
            </a:r>
          </a:p>
          <a:p>
            <a:pPr lvl="1"/>
            <a:r>
              <a:rPr lang="en-US" dirty="0" smtClean="0"/>
              <a:t>INR:  International normalized ratio (for </a:t>
            </a:r>
            <a:r>
              <a:rPr lang="en-US" dirty="0" err="1" smtClean="0"/>
              <a:t>protime</a:t>
            </a:r>
            <a:r>
              <a:rPr lang="en-US" dirty="0" smtClean="0"/>
              <a:t> test results)</a:t>
            </a:r>
          </a:p>
          <a:p>
            <a:pPr lvl="1"/>
            <a:r>
              <a:rPr lang="en-US" dirty="0" smtClean="0"/>
              <a:t>MCH:  Mean cell hemoglobin</a:t>
            </a:r>
          </a:p>
          <a:p>
            <a:pPr lvl="1"/>
            <a:r>
              <a:rPr lang="en-US" dirty="0" smtClean="0"/>
              <a:t>MCHC:  means (average) cell hemoglobin concentration</a:t>
            </a:r>
          </a:p>
          <a:p>
            <a:pPr lvl="1"/>
            <a:r>
              <a:rPr lang="en-US" dirty="0" smtClean="0"/>
              <a:t>MCV:  Mean cell volume</a:t>
            </a:r>
          </a:p>
          <a:p>
            <a:pPr lvl="1"/>
            <a:r>
              <a:rPr lang="en-US" dirty="0" smtClean="0"/>
              <a:t>PMN:  Polymorphonuclear</a:t>
            </a:r>
          </a:p>
          <a:p>
            <a:pPr lvl="1"/>
            <a:r>
              <a:rPr lang="en-US" dirty="0" smtClean="0"/>
              <a:t>PT:  prothrombin time (</a:t>
            </a:r>
            <a:r>
              <a:rPr lang="en-US" dirty="0" err="1" smtClean="0"/>
              <a:t>protime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1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0" y="1876426"/>
            <a:ext cx="5715000" cy="3910806"/>
          </a:xfrm>
        </p:spPr>
      </p:pic>
      <p:sp>
        <p:nvSpPr>
          <p:cNvPr id="5" name="TextBox 4"/>
          <p:cNvSpPr txBox="1"/>
          <p:nvPr/>
        </p:nvSpPr>
        <p:spPr>
          <a:xfrm>
            <a:off x="8858250" y="2733675"/>
            <a:ext cx="2828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Pug Happy Hour!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94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 specific protein produced by a lymphocytic plasma cell to destroy a specific foreign invader (antigen) in the body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102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 foreign invader (</a:t>
            </a:r>
            <a:r>
              <a:rPr lang="en-US" dirty="0" err="1" smtClean="0"/>
              <a:t>eg</a:t>
            </a:r>
            <a:r>
              <a:rPr lang="en-US" dirty="0" smtClean="0"/>
              <a:t>. bacterium, virus , toxin, allergen) that generates an immune response with the production of antibodies.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26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Hematology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Artifact:</a:t>
            </a:r>
          </a:p>
          <a:p>
            <a:pPr lvl="1"/>
            <a:r>
              <a:rPr lang="en-US" dirty="0" smtClean="0"/>
              <a:t>Structures or features not normally present but visible as a result of an external agent or action, such as in a microscopic specimen after fixation or in a radiographic image.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23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Buffy Coat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 layer of white cells and platelets found between the plasma and the packed red blood cells (RBC) after whole blood has been centrifuged.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279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Hematology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Band:</a:t>
            </a:r>
          </a:p>
          <a:p>
            <a:pPr lvl="1"/>
            <a:r>
              <a:rPr lang="en-US" dirty="0" smtClean="0"/>
              <a:t>Immature  neutrophil whose nucleus has not segmented; sometimes called a “Stab”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731" y="3176087"/>
            <a:ext cx="2909637" cy="252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9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Hematology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96234"/>
          </a:xfrm>
        </p:spPr>
        <p:txBody>
          <a:bodyPr/>
          <a:lstStyle/>
          <a:p>
            <a:r>
              <a:rPr lang="en-US" dirty="0" err="1" smtClean="0"/>
              <a:t>Baso</a:t>
            </a:r>
            <a:endParaRPr lang="en-US" dirty="0" smtClean="0"/>
          </a:p>
          <a:p>
            <a:pPr lvl="1"/>
            <a:r>
              <a:rPr lang="en-US" dirty="0" smtClean="0"/>
              <a:t>Prefix meaning alkaline</a:t>
            </a:r>
          </a:p>
          <a:p>
            <a:endParaRPr lang="en-US" dirty="0"/>
          </a:p>
          <a:p>
            <a:r>
              <a:rPr lang="en-US" dirty="0" smtClean="0"/>
              <a:t>Basophil</a:t>
            </a:r>
          </a:p>
          <a:p>
            <a:pPr lvl="1"/>
            <a:r>
              <a:rPr lang="en-US" dirty="0" smtClean="0"/>
              <a:t>White blood cell with granules that stain dark </a:t>
            </a:r>
            <a:r>
              <a:rPr lang="en-US" dirty="0" smtClean="0"/>
              <a:t>blue and </a:t>
            </a:r>
            <a:r>
              <a:rPr lang="en-US" dirty="0"/>
              <a:t>play a part in the inflammatory process..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378" y="4312569"/>
            <a:ext cx="2105364" cy="184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7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1638</TotalTime>
  <Words>1024</Words>
  <Application>Microsoft Office PowerPoint</Application>
  <PresentationFormat>Widescreen</PresentationFormat>
  <Paragraphs>199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 Theme</vt:lpstr>
      <vt:lpstr>Assisting in Analysis of Blood</vt:lpstr>
      <vt:lpstr>Hematology  Vocabulary</vt:lpstr>
      <vt:lpstr>Hematology</vt:lpstr>
      <vt:lpstr>Antibody</vt:lpstr>
      <vt:lpstr>Antigen</vt:lpstr>
      <vt:lpstr>Hematology</vt:lpstr>
      <vt:lpstr>Buffy Coat</vt:lpstr>
      <vt:lpstr>Hematology</vt:lpstr>
      <vt:lpstr>Hematology</vt:lpstr>
      <vt:lpstr>Hematology</vt:lpstr>
      <vt:lpstr>Cuvette</vt:lpstr>
      <vt:lpstr>Hematology</vt:lpstr>
      <vt:lpstr>Hematology</vt:lpstr>
      <vt:lpstr>Hematology</vt:lpstr>
      <vt:lpstr>Hematology</vt:lpstr>
      <vt:lpstr>Hematology</vt:lpstr>
      <vt:lpstr>Hematology</vt:lpstr>
      <vt:lpstr>Hematology</vt:lpstr>
      <vt:lpstr>Hematology</vt:lpstr>
      <vt:lpstr>Hematology</vt:lpstr>
      <vt:lpstr>Hematology</vt:lpstr>
      <vt:lpstr>Hematology</vt:lpstr>
      <vt:lpstr>Hematology</vt:lpstr>
      <vt:lpstr>Hematology</vt:lpstr>
      <vt:lpstr>Hematology</vt:lpstr>
      <vt:lpstr>Hematology</vt:lpstr>
      <vt:lpstr>Hematology</vt:lpstr>
      <vt:lpstr>Hematology</vt:lpstr>
      <vt:lpstr>Hematology</vt:lpstr>
      <vt:lpstr>Hematology</vt:lpstr>
      <vt:lpstr>Hematology</vt:lpstr>
      <vt:lpstr>Type and Crossmatch</vt:lpstr>
      <vt:lpstr>Hematology</vt:lpstr>
      <vt:lpstr>Hematology</vt:lpstr>
      <vt:lpstr>Hematology</vt:lpstr>
      <vt:lpstr>The End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Assisting in Analysis of Blood</dc:title>
  <dc:creator>Constance Mollo</dc:creator>
  <cp:lastModifiedBy>Constance Mollo</cp:lastModifiedBy>
  <cp:revision>26</cp:revision>
  <dcterms:created xsi:type="dcterms:W3CDTF">2014-10-12T21:51:50Z</dcterms:created>
  <dcterms:modified xsi:type="dcterms:W3CDTF">2016-09-29T15:55:20Z</dcterms:modified>
</cp:coreProperties>
</file>