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AFD0-6457-4D5A-9D93-E9DE7A05C3DC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3F1C-CCB4-42C3-A3F6-A14519F62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04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AFD0-6457-4D5A-9D93-E9DE7A05C3DC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3F1C-CCB4-42C3-A3F6-A14519F62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236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AFD0-6457-4D5A-9D93-E9DE7A05C3DC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3F1C-CCB4-42C3-A3F6-A14519F62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477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AFD0-6457-4D5A-9D93-E9DE7A05C3DC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3F1C-CCB4-42C3-A3F6-A14519F62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81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AFD0-6457-4D5A-9D93-E9DE7A05C3DC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3F1C-CCB4-42C3-A3F6-A14519F62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429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AFD0-6457-4D5A-9D93-E9DE7A05C3DC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3F1C-CCB4-42C3-A3F6-A14519F62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88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AFD0-6457-4D5A-9D93-E9DE7A05C3DC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3F1C-CCB4-42C3-A3F6-A14519F62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964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AFD0-6457-4D5A-9D93-E9DE7A05C3DC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3F1C-CCB4-42C3-A3F6-A14519F62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721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AFD0-6457-4D5A-9D93-E9DE7A05C3DC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3F1C-CCB4-42C3-A3F6-A14519F62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69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AFD0-6457-4D5A-9D93-E9DE7A05C3DC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3F1C-CCB4-42C3-A3F6-A14519F62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05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AFD0-6457-4D5A-9D93-E9DE7A05C3DC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3F1C-CCB4-42C3-A3F6-A14519F62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21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CAFD0-6457-4D5A-9D93-E9DE7A05C3DC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73F1C-CCB4-42C3-A3F6-A14519F62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311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IRynM8i-2r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Phlebotomy Problems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39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Phlebotomy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Excessive Bleeding</a:t>
            </a:r>
          </a:p>
          <a:p>
            <a:pPr lvl="1"/>
            <a:r>
              <a:rPr lang="en-US" dirty="0" smtClean="0"/>
              <a:t>Patient usually stops bleeding in 2-6 minutes.</a:t>
            </a:r>
          </a:p>
          <a:p>
            <a:pPr lvl="1"/>
            <a:r>
              <a:rPr lang="en-US" dirty="0" smtClean="0"/>
              <a:t>Some medications may prolong the bleeding time</a:t>
            </a:r>
          </a:p>
          <a:p>
            <a:pPr lvl="2"/>
            <a:r>
              <a:rPr lang="en-US" dirty="0" smtClean="0"/>
              <a:t>Blood thinners (Ex Heparin, Warfarin)</a:t>
            </a:r>
          </a:p>
          <a:p>
            <a:pPr lvl="2"/>
            <a:r>
              <a:rPr lang="en-US" dirty="0" smtClean="0"/>
              <a:t>Arthritis medication</a:t>
            </a:r>
          </a:p>
          <a:p>
            <a:pPr lvl="2"/>
            <a:r>
              <a:rPr lang="en-US" dirty="0" smtClean="0"/>
              <a:t>Aspirins</a:t>
            </a:r>
          </a:p>
          <a:p>
            <a:pPr lvl="2"/>
            <a:r>
              <a:rPr lang="en-US" dirty="0" smtClean="0"/>
              <a:t>Coagulation abnormalities (</a:t>
            </a:r>
            <a:r>
              <a:rPr lang="en-US" dirty="0" err="1" smtClean="0"/>
              <a:t>Petechiae</a:t>
            </a:r>
            <a:r>
              <a:rPr lang="en-US" dirty="0" smtClean="0"/>
              <a:t> present)</a:t>
            </a:r>
          </a:p>
          <a:p>
            <a:pPr lvl="1"/>
            <a:r>
              <a:rPr lang="en-US" dirty="0" smtClean="0"/>
              <a:t>Physician must be notified if bleeding does not stop.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952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Phlebotomy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Neurological Problems</a:t>
            </a:r>
          </a:p>
          <a:p>
            <a:pPr lvl="1"/>
            <a:r>
              <a:rPr lang="en-US" dirty="0" smtClean="0"/>
              <a:t>Seizure:  If this occurs during a procedure; immediately remove tourniquet, then needle from arm (engage the safety device); call for help and do not attempt to give patient anything by mouth.</a:t>
            </a:r>
          </a:p>
          <a:p>
            <a:pPr lvl="1"/>
            <a:r>
              <a:rPr lang="en-US" dirty="0" smtClean="0"/>
              <a:t>Nerve damage:  Patient will experience a tingling sensation radiating down the affected nerve.</a:t>
            </a:r>
          </a:p>
          <a:p>
            <a:pPr lvl="2"/>
            <a:r>
              <a:rPr lang="en-US" dirty="0" smtClean="0"/>
              <a:t>Immediately remove the tourniquet and needle and apply pressure to the site.</a:t>
            </a:r>
          </a:p>
          <a:p>
            <a:pPr lvl="2"/>
            <a:r>
              <a:rPr lang="en-US" dirty="0" smtClean="0"/>
              <a:t>Notify an authorized person and file an incident report.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116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Phlebotomy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Obesity </a:t>
            </a:r>
          </a:p>
          <a:p>
            <a:pPr lvl="1"/>
            <a:r>
              <a:rPr lang="en-US" dirty="0" smtClean="0"/>
              <a:t>The veins on obese patients may be difficult to see and palpate, making them a challenge to find and penetrate.</a:t>
            </a:r>
          </a:p>
          <a:p>
            <a:pPr lvl="1"/>
            <a:r>
              <a:rPr lang="en-US" dirty="0" smtClean="0"/>
              <a:t>Caution must be taken not to probe the area excessively if a vein is missed.</a:t>
            </a:r>
          </a:p>
          <a:p>
            <a:r>
              <a:rPr lang="en-US" dirty="0" smtClean="0"/>
              <a:t>Mastectomy</a:t>
            </a:r>
          </a:p>
          <a:p>
            <a:pPr lvl="1"/>
            <a:r>
              <a:rPr lang="en-US" dirty="0" smtClean="0"/>
              <a:t>Do not perform a venipuncture on the arm adjacent to a mastectomy site.</a:t>
            </a:r>
          </a:p>
          <a:p>
            <a:pPr lvl="1"/>
            <a:r>
              <a:rPr lang="en-US" dirty="0" smtClean="0"/>
              <a:t>Mastectomy patients may have no lymph flow to that arm because the axillary lymph nodes on the mastectomy side may have been removed.  This condition carries a potential risk for infection.</a:t>
            </a:r>
          </a:p>
          <a:p>
            <a:pPr lvl="1"/>
            <a:r>
              <a:rPr lang="en-US" dirty="0" smtClean="0"/>
              <a:t>Alterations in body fluids and blood analytes are at risk.</a:t>
            </a:r>
          </a:p>
          <a:p>
            <a:pPr lvl="1"/>
            <a:r>
              <a:rPr lang="en-US" dirty="0" smtClean="0"/>
              <a:t>The tourniquet may also injure the patients arm.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181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Phlebotomy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Intravenous therapy</a:t>
            </a:r>
          </a:p>
          <a:p>
            <a:pPr lvl="1"/>
            <a:r>
              <a:rPr lang="en-US" dirty="0" smtClean="0"/>
              <a:t>Drawing blood  from a patient’s  arm in which there is an intravenous (IV) fluid running is not recommended because the fluid  could dilute the results of the tests.</a:t>
            </a:r>
          </a:p>
          <a:p>
            <a:pPr lvl="2"/>
            <a:r>
              <a:rPr lang="en-US" dirty="0" smtClean="0"/>
              <a:t>A glucose drip could falsely increase glucose values.</a:t>
            </a:r>
          </a:p>
          <a:p>
            <a:pPr lvl="2"/>
            <a:r>
              <a:rPr lang="en-US" dirty="0" smtClean="0"/>
              <a:t>If  an arm with an IV tube must be used, always draw on the arm below the IV insertion area.</a:t>
            </a:r>
          </a:p>
          <a:p>
            <a:r>
              <a:rPr lang="en-US" dirty="0" smtClean="0"/>
              <a:t>Edema:  (Abnormal accumulation of fluid in interstitial spaces)</a:t>
            </a:r>
          </a:p>
          <a:p>
            <a:pPr lvl="1"/>
            <a:r>
              <a:rPr lang="en-US" dirty="0" smtClean="0"/>
              <a:t>Areas affected by edema should not be used for venipunctures because the fluid may contaminate and dilute the test results.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6744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Phlebotomy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Areas to Avoid.</a:t>
            </a:r>
          </a:p>
          <a:p>
            <a:pPr lvl="1"/>
            <a:r>
              <a:rPr lang="en-US" dirty="0" smtClean="0"/>
              <a:t>Veins that are obstructed in some way – such as those that are sclerosed with plaque, scarred, or occluded- should not be used.  </a:t>
            </a:r>
          </a:p>
          <a:p>
            <a:pPr lvl="1"/>
            <a:r>
              <a:rPr lang="en-US" dirty="0" smtClean="0"/>
              <a:t>Sites that are burned or occluded should not be used.  Sites that are burned are susceptible to infection and should be avoided.</a:t>
            </a:r>
          </a:p>
          <a:p>
            <a:r>
              <a:rPr lang="en-US" dirty="0" smtClean="0"/>
              <a:t>Specimen Re-collection</a:t>
            </a:r>
          </a:p>
          <a:p>
            <a:pPr lvl="1"/>
            <a:r>
              <a:rPr lang="en-US" dirty="0" smtClean="0"/>
              <a:t>Sometimes problems with a sample cannot be determined until the specimen is analyzed in the laboratory…..rejected specimen.</a:t>
            </a:r>
          </a:p>
          <a:p>
            <a:pPr lvl="1"/>
            <a:r>
              <a:rPr lang="en-US" dirty="0" smtClean="0"/>
              <a:t>Rejected specimens must be re-collected.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0002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Phlebotomy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Rejected Specimens:  Reasons</a:t>
            </a:r>
          </a:p>
          <a:p>
            <a:pPr lvl="1"/>
            <a:r>
              <a:rPr lang="en-US" dirty="0" smtClean="0"/>
              <a:t>Unlabeled or mislabeled specimen</a:t>
            </a:r>
          </a:p>
          <a:p>
            <a:pPr lvl="1"/>
            <a:r>
              <a:rPr lang="en-US" dirty="0" smtClean="0"/>
              <a:t>Insufficient quantity</a:t>
            </a:r>
          </a:p>
          <a:p>
            <a:pPr lvl="1"/>
            <a:r>
              <a:rPr lang="en-US" dirty="0" smtClean="0"/>
              <a:t>Defective tube</a:t>
            </a:r>
          </a:p>
          <a:p>
            <a:pPr lvl="1"/>
            <a:r>
              <a:rPr lang="en-US" dirty="0" smtClean="0"/>
              <a:t>Incorrect tube used for the test ordered</a:t>
            </a:r>
          </a:p>
          <a:p>
            <a:pPr lvl="1"/>
            <a:r>
              <a:rPr lang="en-US" dirty="0" smtClean="0"/>
              <a:t>Hemolysis </a:t>
            </a:r>
          </a:p>
          <a:p>
            <a:pPr lvl="1"/>
            <a:r>
              <a:rPr lang="en-US" dirty="0" smtClean="0"/>
              <a:t>Clotted blood in an </a:t>
            </a:r>
            <a:r>
              <a:rPr lang="en-US" dirty="0"/>
              <a:t>a</a:t>
            </a:r>
            <a:r>
              <a:rPr lang="en-US" dirty="0" smtClean="0"/>
              <a:t>nticoagulated specimen</a:t>
            </a:r>
          </a:p>
          <a:p>
            <a:pPr lvl="1"/>
            <a:r>
              <a:rPr lang="en-US" dirty="0" smtClean="0"/>
              <a:t>Improper handling.</a:t>
            </a:r>
          </a:p>
          <a:p>
            <a:r>
              <a:rPr lang="en-US" dirty="0" smtClean="0"/>
              <a:t>Hemolysis is the major cause of specimen rejection because it cannot be detected until the blood cells separate from the plasma or serum.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3795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Phlebotomy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Chain of Custody</a:t>
            </a:r>
          </a:p>
          <a:p>
            <a:pPr lvl="1"/>
            <a:r>
              <a:rPr lang="en-US" dirty="0" smtClean="0"/>
              <a:t>Blood samples may be collected as evidence in legal proceedings.</a:t>
            </a:r>
          </a:p>
          <a:p>
            <a:pPr lvl="1"/>
            <a:r>
              <a:rPr lang="en-US" dirty="0" smtClean="0"/>
              <a:t>May be drawn for drug and alcohol testing, DNA analysis or parentage testing.</a:t>
            </a:r>
          </a:p>
          <a:p>
            <a:pPr lvl="1"/>
            <a:r>
              <a:rPr lang="en-US" dirty="0" smtClean="0"/>
              <a:t>Samples must be handled according to special procedures to prevent tampering, misidentification or interference with the test results.</a:t>
            </a:r>
          </a:p>
          <a:p>
            <a:pPr lvl="1"/>
            <a:r>
              <a:rPr lang="en-US" dirty="0" smtClean="0"/>
              <a:t>Chain of Custody is a legal term that refers to the ability to guarantee the identity and integrity of the specimen from collection to reporting of test results.</a:t>
            </a:r>
          </a:p>
          <a:p>
            <a:pPr lvl="1"/>
            <a:r>
              <a:rPr lang="en-US" dirty="0" smtClean="0"/>
              <a:t>Process used to maintain and document the chronologic history of a specimen. (Documents should include the name or initials of the individual collecting the specimen, each person or entity subsequently having custody of it , the date specimen was collected or transferred, the employer or agency the specimen number, the patient’s or employee’s name and a brief description of the specimen.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1726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Phlebotomy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Chain of Custody</a:t>
            </a:r>
          </a:p>
          <a:p>
            <a:pPr lvl="1"/>
            <a:r>
              <a:rPr lang="en-US" dirty="0" smtClean="0"/>
              <a:t>Collection kits are available that contain everything needed for the </a:t>
            </a:r>
            <a:r>
              <a:rPr lang="en-US" dirty="0"/>
              <a:t>v</a:t>
            </a:r>
            <a:r>
              <a:rPr lang="en-US" dirty="0" smtClean="0"/>
              <a:t>enipuncture, including the tube, the needle, the chain of custody forms and seals, the antiseptic and even the tourniquet.</a:t>
            </a:r>
          </a:p>
          <a:p>
            <a:pPr lvl="1"/>
            <a:r>
              <a:rPr lang="en-US" dirty="0" smtClean="0"/>
              <a:t>Familiarize yourself with the kit before using.  Involvement with the collection of these types of specimens may also require testimony in a court of law as to your role in the collection and tracking of the specimen.</a:t>
            </a:r>
          </a:p>
          <a:p>
            <a:r>
              <a:rPr lang="en-US" dirty="0" smtClean="0"/>
              <a:t>Patient Education</a:t>
            </a:r>
          </a:p>
          <a:p>
            <a:pPr lvl="1"/>
            <a:r>
              <a:rPr lang="en-US" dirty="0" smtClean="0"/>
              <a:t>Mas who work as phlebotomists must maintain professional attitude, yet remain sympathetic to the patient’s fears and anxiety about the procedure.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9882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Phlebotomy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Patient Education:</a:t>
            </a:r>
          </a:p>
          <a:p>
            <a:pPr lvl="1"/>
            <a:r>
              <a:rPr lang="en-US" dirty="0" smtClean="0"/>
              <a:t>Establish an environment that encourages the person to relax and minimize the patient’s discomfort and pain during the procedure.</a:t>
            </a:r>
          </a:p>
          <a:p>
            <a:pPr lvl="1"/>
            <a:r>
              <a:rPr lang="en-US" dirty="0" smtClean="0"/>
              <a:t>Always remember to identify your patient and explain what you are going to do.</a:t>
            </a:r>
          </a:p>
          <a:p>
            <a:pPr lvl="1"/>
            <a:r>
              <a:rPr lang="en-US" dirty="0" smtClean="0"/>
              <a:t>Answer any questions the patient may have and perform the procedure skillfully before anxiety has time to set in.</a:t>
            </a:r>
          </a:p>
          <a:p>
            <a:pPr lvl="1"/>
            <a:r>
              <a:rPr lang="en-US" dirty="0" smtClean="0"/>
              <a:t>Provide as much explanation as needed to ease the patient’s anxiety.  Sometimes the patient can help by identifying the site of the last successful blood draw.</a:t>
            </a:r>
          </a:p>
          <a:p>
            <a:pPr lvl="1"/>
            <a:r>
              <a:rPr lang="en-US" dirty="0" smtClean="0"/>
              <a:t>Make every effort to perform the procedure quickly, efficiently, and effectively.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681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Phlebotomy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Legal and Ethical Issues:</a:t>
            </a:r>
          </a:p>
          <a:p>
            <a:pPr lvl="1"/>
            <a:r>
              <a:rPr lang="en-US" dirty="0" smtClean="0"/>
              <a:t>Venipuncture and </a:t>
            </a:r>
            <a:r>
              <a:rPr lang="en-US" dirty="0" err="1" smtClean="0"/>
              <a:t>microcapillary</a:t>
            </a:r>
            <a:r>
              <a:rPr lang="en-US" dirty="0" smtClean="0"/>
              <a:t> blood collection are invasive procedures in which a sterile needle or lancet is inserted through the skin.  Because the skin is penetrated, drawing blood becomes a surgical procedure and is subject to the laws and regulations of surgery.</a:t>
            </a:r>
          </a:p>
          <a:p>
            <a:pPr lvl="1"/>
            <a:r>
              <a:rPr lang="en-US" dirty="0" smtClean="0"/>
              <a:t>When venipuncture is performed, the rules and regulations must be enforced with no deviations.</a:t>
            </a:r>
          </a:p>
          <a:p>
            <a:pPr lvl="1"/>
            <a:r>
              <a:rPr lang="en-US" dirty="0" smtClean="0"/>
              <a:t>Be sure to follow the procedures as written and to become familiar with the regulations and standards established by local and state agencies, as well as the CLSI and OSHA.</a:t>
            </a:r>
          </a:p>
          <a:p>
            <a:pPr lvl="1"/>
            <a:r>
              <a:rPr lang="en-US" dirty="0" smtClean="0"/>
              <a:t>Deviations leave the Medical Assistant open to accusations of malpractice.</a:t>
            </a:r>
          </a:p>
          <a:p>
            <a:pPr lvl="1"/>
            <a:r>
              <a:rPr lang="en-US" dirty="0" smtClean="0"/>
              <a:t>Document any situations that arise in which observation of the standard of care come into question.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57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Phlebotomy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Failure to obtain blood.</a:t>
            </a:r>
          </a:p>
          <a:p>
            <a:pPr lvl="1"/>
            <a:r>
              <a:rPr lang="en-US" dirty="0" smtClean="0"/>
              <a:t>Reasons may help with second attempt</a:t>
            </a:r>
          </a:p>
          <a:p>
            <a:pPr lvl="2"/>
            <a:r>
              <a:rPr lang="en-US" dirty="0" smtClean="0"/>
              <a:t>Remain calm as you asses the problem.</a:t>
            </a:r>
          </a:p>
          <a:p>
            <a:pPr lvl="1"/>
            <a:r>
              <a:rPr lang="en-US" dirty="0" smtClean="0"/>
              <a:t>Common causes:</a:t>
            </a:r>
          </a:p>
          <a:p>
            <a:pPr lvl="2"/>
            <a:r>
              <a:rPr lang="en-US" dirty="0" smtClean="0"/>
              <a:t>Bevel is against the wall of the vein</a:t>
            </a:r>
          </a:p>
          <a:p>
            <a:pPr lvl="2"/>
            <a:r>
              <a:rPr lang="en-US" dirty="0" smtClean="0"/>
              <a:t>The needle pierced all the way through the vein.  Insertion of the needle at an angle greater than 15 degrees is a likely cause.</a:t>
            </a:r>
          </a:p>
          <a:p>
            <a:pPr lvl="2"/>
            <a:r>
              <a:rPr lang="en-US" dirty="0" smtClean="0"/>
              <a:t>The needle is only partially inserted into the vein, possibly because the needle is inserted at less than a 15 degree angle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The needle has missed the vein entirely.  (Do not  probe excessively if the vein is missed because this bruises the arm and could hemolyze the red blood cells.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83900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053" y="1588168"/>
            <a:ext cx="7515726" cy="4588795"/>
          </a:xfrm>
        </p:spPr>
      </p:pic>
    </p:spTree>
    <p:extLst>
      <p:ext uri="{BB962C8B-B14F-4D97-AF65-F5344CB8AC3E}">
        <p14:creationId xmlns:p14="http://schemas.microsoft.com/office/powerpoint/2010/main" val="2009840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Phlebotomy Problems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7453" y="1770840"/>
            <a:ext cx="5134356" cy="4091940"/>
          </a:xfrm>
        </p:spPr>
      </p:pic>
      <p:sp>
        <p:nvSpPr>
          <p:cNvPr id="5" name="TextBox 4"/>
          <p:cNvSpPr txBox="1"/>
          <p:nvPr/>
        </p:nvSpPr>
        <p:spPr>
          <a:xfrm>
            <a:off x="713874" y="2671011"/>
            <a:ext cx="2237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A.  The needle is on the wall of the vein.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01789" y="2350168"/>
            <a:ext cx="2358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B.  Needle bevel has gone through the vein.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13874" y="4427621"/>
            <a:ext cx="22374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C.  Needle bevel is only partially inserted into the vein, causing blood to leak into the tissues.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65958" y="4170947"/>
            <a:ext cx="3240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D. Needle bevel has completely missed the vein.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09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Phlebotomy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Failure to obtain blood</a:t>
            </a:r>
          </a:p>
          <a:p>
            <a:pPr lvl="1"/>
            <a:r>
              <a:rPr lang="en-US" dirty="0" smtClean="0"/>
              <a:t>A defective tube has been used.  Always inspect prior to use and do not evacuate the tube prior to the phlebotomy.</a:t>
            </a:r>
          </a:p>
          <a:p>
            <a:r>
              <a:rPr lang="en-US" dirty="0" smtClean="0"/>
              <a:t>Important rule!  A patient should never be stuck more than two times by the same phlebotomist.</a:t>
            </a:r>
          </a:p>
          <a:p>
            <a:r>
              <a:rPr lang="en-US" dirty="0" smtClean="0"/>
              <a:t>FYI:  There is now an instrument that </a:t>
            </a:r>
            <a:r>
              <a:rPr lang="en-US" dirty="0" err="1" smtClean="0"/>
              <a:t>transiluminates</a:t>
            </a:r>
            <a:r>
              <a:rPr lang="en-US" dirty="0" smtClean="0"/>
              <a:t> the surface of the skin with infrared light to assist in locating difficult to find veins.</a:t>
            </a:r>
          </a:p>
        </p:txBody>
      </p:sp>
    </p:spTree>
    <p:extLst>
      <p:ext uri="{BB962C8B-B14F-4D97-AF65-F5344CB8AC3E}">
        <p14:creationId xmlns:p14="http://schemas.microsoft.com/office/powerpoint/2010/main" val="3300645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Phlebotomy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hlinkClick r:id="rId2"/>
              </a:rPr>
              <a:t>www.youtub</a:t>
            </a:r>
            <a:r>
              <a:rPr lang="en-US" i="1" dirty="0">
                <a:solidFill>
                  <a:srgbClr val="545454"/>
                </a:solidFill>
                <a:hlinkClick r:id="rId2"/>
              </a:rPr>
              <a:t>www.youtube.com/watch?v=IRynM8i-2rc</a:t>
            </a:r>
            <a:r>
              <a:rPr lang="en-US" i="1" dirty="0" smtClean="0">
                <a:hlinkClick r:id="rId2"/>
              </a:rPr>
              <a:t>e.com/watch?v=IRynM8i-2rc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035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Phlebotomy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Syncope:  fainting</a:t>
            </a:r>
          </a:p>
          <a:p>
            <a:pPr lvl="1"/>
            <a:r>
              <a:rPr lang="en-US" dirty="0" smtClean="0"/>
              <a:t>Symptoms</a:t>
            </a:r>
          </a:p>
          <a:p>
            <a:pPr lvl="2"/>
            <a:r>
              <a:rPr lang="en-US" dirty="0" smtClean="0"/>
              <a:t>Pallor</a:t>
            </a:r>
          </a:p>
          <a:p>
            <a:pPr lvl="2"/>
            <a:r>
              <a:rPr lang="en-US" dirty="0" smtClean="0"/>
              <a:t>Sweating</a:t>
            </a:r>
          </a:p>
          <a:p>
            <a:pPr lvl="2"/>
            <a:r>
              <a:rPr lang="en-US" dirty="0" smtClean="0"/>
              <a:t>Hyperventilation </a:t>
            </a:r>
          </a:p>
          <a:p>
            <a:pPr lvl="1"/>
            <a:r>
              <a:rPr lang="en-US" dirty="0" smtClean="0"/>
              <a:t>If patient expresses concerns about fainting</a:t>
            </a:r>
          </a:p>
          <a:p>
            <a:pPr lvl="2"/>
            <a:r>
              <a:rPr lang="en-US" dirty="0" smtClean="0"/>
              <a:t>Place him or her in a reclining position prior to beginning the phlebotomy.</a:t>
            </a:r>
          </a:p>
          <a:p>
            <a:pPr lvl="1"/>
            <a:r>
              <a:rPr lang="en-US" dirty="0" smtClean="0"/>
              <a:t>If patient feels faints during the procedure:</a:t>
            </a:r>
          </a:p>
          <a:p>
            <a:pPr lvl="2"/>
            <a:r>
              <a:rPr lang="en-US" dirty="0" smtClean="0"/>
              <a:t>Remove tourniquet</a:t>
            </a:r>
          </a:p>
          <a:p>
            <a:pPr lvl="2"/>
            <a:r>
              <a:rPr lang="en-US" dirty="0" smtClean="0"/>
              <a:t>Remove needle from the arm and engage safety device.</a:t>
            </a:r>
          </a:p>
          <a:p>
            <a:pPr lvl="2"/>
            <a:r>
              <a:rPr lang="en-US" dirty="0" smtClean="0"/>
              <a:t>Have patient lower their head and breathe deeply.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870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Phlebotomy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Syncope continued</a:t>
            </a:r>
          </a:p>
          <a:p>
            <a:pPr lvl="1"/>
            <a:r>
              <a:rPr lang="en-US" dirty="0" smtClean="0"/>
              <a:t>Feels faint during procedure</a:t>
            </a:r>
          </a:p>
          <a:p>
            <a:pPr lvl="2"/>
            <a:r>
              <a:rPr lang="en-US" dirty="0" smtClean="0"/>
              <a:t>Place a cold or wet towel on the forehead and back of the neck.</a:t>
            </a:r>
          </a:p>
          <a:p>
            <a:pPr lvl="2"/>
            <a:r>
              <a:rPr lang="en-US" dirty="0" smtClean="0"/>
              <a:t>Do not attempt to put anything in the patient’s mouth.</a:t>
            </a:r>
          </a:p>
          <a:p>
            <a:pPr lvl="2"/>
            <a:r>
              <a:rPr lang="en-US" dirty="0" smtClean="0"/>
              <a:t>If possible, place the patient in a reclining position and stay with them at least 15 minutes after they have recovered.</a:t>
            </a:r>
          </a:p>
          <a:p>
            <a:pPr lvl="2"/>
            <a:r>
              <a:rPr lang="en-US" dirty="0" smtClean="0"/>
              <a:t>Patient should not drive for at least 30 minutes after recovering.</a:t>
            </a:r>
          </a:p>
          <a:p>
            <a:pPr lvl="2"/>
            <a:r>
              <a:rPr lang="en-US" dirty="0" smtClean="0"/>
              <a:t>A glass of juice may be helpful.</a:t>
            </a:r>
          </a:p>
          <a:p>
            <a:pPr lvl="2"/>
            <a:r>
              <a:rPr lang="en-US" dirty="0" smtClean="0"/>
              <a:t>File an incident report listing the facts and follow-up to the incident.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375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Phlebotomy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Hemolysis: Breaking open of RBCs and release of hemoglobin.  Hemoglobin turns serum or plasma pink to red.</a:t>
            </a:r>
          </a:p>
          <a:p>
            <a:r>
              <a:rPr lang="en-US" dirty="0" smtClean="0"/>
              <a:t>Causes for hemolysis:</a:t>
            </a:r>
          </a:p>
          <a:p>
            <a:pPr lvl="1"/>
            <a:r>
              <a:rPr lang="en-US" dirty="0" smtClean="0"/>
              <a:t>Using needle gauges that are too small</a:t>
            </a:r>
          </a:p>
          <a:p>
            <a:pPr lvl="1"/>
            <a:r>
              <a:rPr lang="en-US" dirty="0" smtClean="0"/>
              <a:t>Collapsing the vein by putting too much pressure on it, either by using the Vacutainer method on a small vein or by pulling back the plunger  too quickly with the syringe method.</a:t>
            </a:r>
          </a:p>
          <a:p>
            <a:pPr lvl="1"/>
            <a:r>
              <a:rPr lang="en-US" dirty="0" smtClean="0"/>
              <a:t>Vigorously shaking the filled tubes.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945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Phlebotomy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Hemolysis</a:t>
            </a:r>
          </a:p>
          <a:p>
            <a:pPr lvl="1"/>
            <a:r>
              <a:rPr lang="en-US" dirty="0"/>
              <a:t>Hemolyzed blood releases chemicals into the plasma and serum that adversely affect the test results for the following </a:t>
            </a:r>
            <a:r>
              <a:rPr lang="en-US" dirty="0" smtClean="0"/>
              <a:t>analytes. </a:t>
            </a:r>
            <a:endParaRPr lang="en-US" dirty="0"/>
          </a:p>
          <a:p>
            <a:pPr lvl="2"/>
            <a:r>
              <a:rPr lang="en-US" dirty="0" smtClean="0"/>
              <a:t>Potassium</a:t>
            </a:r>
          </a:p>
          <a:p>
            <a:pPr lvl="2"/>
            <a:r>
              <a:rPr lang="en-US" dirty="0" smtClean="0"/>
              <a:t>Magnesium</a:t>
            </a:r>
          </a:p>
          <a:p>
            <a:pPr lvl="2"/>
            <a:r>
              <a:rPr lang="en-US" dirty="0" smtClean="0"/>
              <a:t>Iron</a:t>
            </a:r>
          </a:p>
          <a:p>
            <a:pPr lvl="2"/>
            <a:r>
              <a:rPr lang="en-US" dirty="0" smtClean="0"/>
              <a:t>Lactate dehydrogenase</a:t>
            </a:r>
          </a:p>
          <a:p>
            <a:pPr lvl="2"/>
            <a:r>
              <a:rPr lang="en-US" dirty="0" smtClean="0"/>
              <a:t>Phosphorus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Ammonia</a:t>
            </a:r>
          </a:p>
          <a:p>
            <a:pPr lvl="2"/>
            <a:r>
              <a:rPr lang="en-US" dirty="0" smtClean="0"/>
              <a:t>Total protein.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974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1453</Words>
  <Application>Microsoft Office PowerPoint</Application>
  <PresentationFormat>Widescreen</PresentationFormat>
  <Paragraphs>135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Phlebotomy Problems</vt:lpstr>
      <vt:lpstr>Phlebotomy Problems</vt:lpstr>
      <vt:lpstr>Phlebotomy Problems</vt:lpstr>
      <vt:lpstr>Phlebotomy Problems</vt:lpstr>
      <vt:lpstr>Phlebotomy Problems</vt:lpstr>
      <vt:lpstr>Phlebotomy Problems</vt:lpstr>
      <vt:lpstr>Phlebotomy Problems</vt:lpstr>
      <vt:lpstr>Phlebotomy Problems</vt:lpstr>
      <vt:lpstr>Phlebotomy Problems</vt:lpstr>
      <vt:lpstr>Phlebotomy Problems</vt:lpstr>
      <vt:lpstr>Phlebotomy Problems</vt:lpstr>
      <vt:lpstr>Phlebotomy Problems</vt:lpstr>
      <vt:lpstr>Phlebotomy Problems</vt:lpstr>
      <vt:lpstr>Phlebotomy Problems</vt:lpstr>
      <vt:lpstr>Phlebotomy Problems</vt:lpstr>
      <vt:lpstr>Phlebotomy Problems</vt:lpstr>
      <vt:lpstr>Phlebotomy Problems</vt:lpstr>
      <vt:lpstr>Phlebotomy Problems</vt:lpstr>
      <vt:lpstr>Phlebotomy Problems</vt:lpstr>
      <vt:lpstr>The End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Phlebotomy Problems</dc:title>
  <dc:creator>Constance Mollo</dc:creator>
  <cp:lastModifiedBy>Constance Mollo</cp:lastModifiedBy>
  <cp:revision>14</cp:revision>
  <dcterms:created xsi:type="dcterms:W3CDTF">2014-09-29T23:28:30Z</dcterms:created>
  <dcterms:modified xsi:type="dcterms:W3CDTF">2014-09-30T03:37:38Z</dcterms:modified>
</cp:coreProperties>
</file>