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19" d="100"/>
          <a:sy n="119"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71AF4-9AA0-481B-AB76-3B95236C683E}" type="datetimeFigureOut">
              <a:rPr lang="en-US" smtClean="0"/>
              <a:t>10/1/2014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A2C1B-D6C2-4037-A869-942A11A7BA73}" type="slidenum">
              <a:rPr lang="en-US" smtClean="0"/>
              <a:t>‹#›</a:t>
            </a:fld>
            <a:endParaRPr lang="en-US"/>
          </a:p>
        </p:txBody>
      </p:sp>
    </p:spTree>
    <p:extLst>
      <p:ext uri="{BB962C8B-B14F-4D97-AF65-F5344CB8AC3E}">
        <p14:creationId xmlns:p14="http://schemas.microsoft.com/office/powerpoint/2010/main" val="1858660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last palpation</a:t>
            </a:r>
            <a:r>
              <a:rPr lang="en-US" baseline="0" dirty="0" smtClean="0"/>
              <a:t> before the needle is inserted must remember that touching the prepared site, even with gloves, contaminates the area.  Help in finding the vein after cleansing the area, one should make note of creases, freckles or scars.  If the area is touched, it must be cleansed again.  Keep in mind the tourniquet should be tied for no longer than 1 minute.</a:t>
            </a:r>
            <a:endParaRPr lang="en-US" dirty="0"/>
          </a:p>
        </p:txBody>
      </p:sp>
      <p:sp>
        <p:nvSpPr>
          <p:cNvPr id="4" name="Slide Number Placeholder 3"/>
          <p:cNvSpPr>
            <a:spLocks noGrp="1"/>
          </p:cNvSpPr>
          <p:nvPr>
            <p:ph type="sldNum" sz="quarter" idx="10"/>
          </p:nvPr>
        </p:nvSpPr>
        <p:spPr/>
        <p:txBody>
          <a:bodyPr/>
          <a:lstStyle/>
          <a:p>
            <a:fld id="{E77A2C1B-D6C2-4037-A869-942A11A7BA73}" type="slidenum">
              <a:rPr lang="en-US" smtClean="0"/>
              <a:t>9</a:t>
            </a:fld>
            <a:endParaRPr lang="en-US"/>
          </a:p>
        </p:txBody>
      </p:sp>
    </p:spTree>
    <p:extLst>
      <p:ext uri="{BB962C8B-B14F-4D97-AF65-F5344CB8AC3E}">
        <p14:creationId xmlns:p14="http://schemas.microsoft.com/office/powerpoint/2010/main" val="120178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3E217D-D5A0-4078-92AC-DCFAADA85245}"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213346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E217D-D5A0-4078-92AC-DCFAADA85245}"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4194899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E217D-D5A0-4078-92AC-DCFAADA85245}"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411176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3E217D-D5A0-4078-92AC-DCFAADA85245}"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375607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E217D-D5A0-4078-92AC-DCFAADA85245}"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106202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3E217D-D5A0-4078-92AC-DCFAADA85245}"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9631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3E217D-D5A0-4078-92AC-DCFAADA85245}" type="datetimeFigureOut">
              <a:rPr lang="en-US" smtClean="0"/>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167432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E217D-D5A0-4078-92AC-DCFAADA85245}" type="datetimeFigureOut">
              <a:rPr lang="en-US" smtClean="0"/>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167673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E217D-D5A0-4078-92AC-DCFAADA85245}" type="datetimeFigureOut">
              <a:rPr lang="en-US" smtClean="0"/>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109308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E217D-D5A0-4078-92AC-DCFAADA85245}"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234405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E217D-D5A0-4078-92AC-DCFAADA85245}"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1DAD7-11C7-46E6-A45A-6F72AAEA2596}" type="slidenum">
              <a:rPr lang="en-US" smtClean="0"/>
              <a:t>‹#›</a:t>
            </a:fld>
            <a:endParaRPr lang="en-US"/>
          </a:p>
        </p:txBody>
      </p:sp>
    </p:spTree>
    <p:extLst>
      <p:ext uri="{BB962C8B-B14F-4D97-AF65-F5344CB8AC3E}">
        <p14:creationId xmlns:p14="http://schemas.microsoft.com/office/powerpoint/2010/main" val="1387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217D-D5A0-4078-92AC-DCFAADA85245}" type="datetimeFigureOut">
              <a:rPr lang="en-US" smtClean="0"/>
              <a:t>10/1/2014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1DAD7-11C7-46E6-A45A-6F72AAEA2596}" type="slidenum">
              <a:rPr lang="en-US" smtClean="0"/>
              <a:t>‹#›</a:t>
            </a:fld>
            <a:endParaRPr lang="en-US"/>
          </a:p>
        </p:txBody>
      </p:sp>
    </p:spTree>
    <p:extLst>
      <p:ext uri="{BB962C8B-B14F-4D97-AF65-F5344CB8AC3E}">
        <p14:creationId xmlns:p14="http://schemas.microsoft.com/office/powerpoint/2010/main" val="3963477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Phlebotomy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512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Tourniquets:</a:t>
            </a:r>
          </a:p>
          <a:p>
            <a:pPr lvl="2"/>
            <a:r>
              <a:rPr lang="en-US" dirty="0" smtClean="0"/>
              <a:t>Helps in locating the vein.</a:t>
            </a:r>
          </a:p>
          <a:p>
            <a:pPr lvl="2"/>
            <a:r>
              <a:rPr lang="en-US" dirty="0" smtClean="0"/>
              <a:t>Prevents venous flow out of the site, causing the veins to bulge.</a:t>
            </a:r>
          </a:p>
          <a:p>
            <a:pPr lvl="2"/>
            <a:r>
              <a:rPr lang="en-US" dirty="0" smtClean="0"/>
              <a:t>Tied around the upper arm so that it is tight but not uncomfortable and can be released easily with one hand.</a:t>
            </a:r>
          </a:p>
          <a:p>
            <a:pPr lvl="2"/>
            <a:r>
              <a:rPr lang="en-US" dirty="0" smtClean="0"/>
              <a:t>Tourniquets can be made of latex (can become contaminated with frequent use of risk of allergy).  Some can use Velcro for closure.  Velcro may be more comfortable for the patient but are difficult to release.  Single use </a:t>
            </a:r>
            <a:r>
              <a:rPr lang="en-US" dirty="0" err="1" smtClean="0"/>
              <a:t>nonlatex</a:t>
            </a:r>
            <a:r>
              <a:rPr lang="en-US" dirty="0" smtClean="0"/>
              <a:t> tourniquets are available and currently are recommended for reducing cross-contamination between patients and healthcare workers, thus preventing nosocomial infections and latex exposure.</a:t>
            </a:r>
          </a:p>
          <a:p>
            <a:pPr lvl="2"/>
            <a:r>
              <a:rPr lang="en-US" dirty="0" smtClean="0"/>
              <a:t>NOSOCOMIAL = disease originating in a hospital or medical facility.</a:t>
            </a:r>
            <a:endParaRPr lang="en-US" dirty="0"/>
          </a:p>
        </p:txBody>
      </p:sp>
    </p:spTree>
    <p:extLst>
      <p:ext uri="{BB962C8B-B14F-4D97-AF65-F5344CB8AC3E}">
        <p14:creationId xmlns:p14="http://schemas.microsoft.com/office/powerpoint/2010/main" val="3842903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Tourniquets:  Tied 3-4 inches above the elbow immediately before the venipuncture procedure begins.</a:t>
            </a:r>
          </a:p>
          <a:p>
            <a:pPr lvl="1"/>
            <a:r>
              <a:rPr lang="en-US" dirty="0" smtClean="0"/>
              <a:t>Because tourniquets impedes blood flow, leaving it on for longer than 1 minute greatly increases the possibility of </a:t>
            </a:r>
            <a:r>
              <a:rPr lang="en-US" sz="2000" b="1" u="sng" dirty="0" smtClean="0"/>
              <a:t>Hemoconcentration</a:t>
            </a:r>
            <a:r>
              <a:rPr lang="en-US" dirty="0"/>
              <a:t> </a:t>
            </a:r>
            <a:r>
              <a:rPr lang="en-US" dirty="0" smtClean="0"/>
              <a:t>and altered tests results.</a:t>
            </a:r>
          </a:p>
          <a:p>
            <a:pPr lvl="1"/>
            <a:r>
              <a:rPr lang="en-US" dirty="0" smtClean="0"/>
              <a:t>Tourniquet should not be tied so tightly as to impede arterial blood flow; this restricts venous blood return, resulting in poor venous distention.  Checking pulse at the wrist ensures that arterial flow is not restricted.</a:t>
            </a:r>
          </a:p>
          <a:p>
            <a:pPr lvl="1"/>
            <a:r>
              <a:rPr lang="en-US" dirty="0" smtClean="0"/>
              <a:t>Tourniquets also are used when blood is drawn from hand and foot veins and are tied on the wrist or ankle respectively.</a:t>
            </a:r>
            <a:endParaRPr lang="en-US" dirty="0"/>
          </a:p>
        </p:txBody>
      </p:sp>
    </p:spTree>
    <p:extLst>
      <p:ext uri="{BB962C8B-B14F-4D97-AF65-F5344CB8AC3E}">
        <p14:creationId xmlns:p14="http://schemas.microsoft.com/office/powerpoint/2010/main" val="4062515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Tourniquets</a:t>
            </a:r>
          </a:p>
          <a:p>
            <a:pPr lvl="1"/>
            <a:r>
              <a:rPr lang="en-US" dirty="0" smtClean="0"/>
              <a:t>Can be uncomfortable for the patients if not applied correctly.</a:t>
            </a:r>
          </a:p>
          <a:p>
            <a:pPr lvl="2"/>
            <a:r>
              <a:rPr lang="en-US" dirty="0" smtClean="0"/>
              <a:t>Make sure they are flat against the skin and if necessary tie it over the clothing.  Be aware also of elderly patients as their skin may be fragile.</a:t>
            </a:r>
          </a:p>
          <a:p>
            <a:r>
              <a:rPr lang="en-US" dirty="0" smtClean="0"/>
              <a:t>Antiseptics</a:t>
            </a:r>
          </a:p>
          <a:p>
            <a:pPr lvl="1"/>
            <a:r>
              <a:rPr lang="en-US" dirty="0" smtClean="0"/>
              <a:t>To prevent infection;  site must be cleansed with an antiseptic.</a:t>
            </a:r>
          </a:p>
          <a:p>
            <a:pPr lvl="1"/>
            <a:r>
              <a:rPr lang="en-US" dirty="0" smtClean="0"/>
              <a:t>Commonly used 70% isopropyl alcohol; common name rubbing alcohol.</a:t>
            </a:r>
          </a:p>
          <a:p>
            <a:pPr lvl="2"/>
            <a:r>
              <a:rPr lang="en-US" dirty="0" smtClean="0"/>
              <a:t>Prep pads individually wrapped</a:t>
            </a:r>
          </a:p>
          <a:p>
            <a:pPr lvl="1"/>
            <a:r>
              <a:rPr lang="en-US" dirty="0" smtClean="0"/>
              <a:t>Alcohol is rubbed on the skin in a circular motion, then allowed to dry.</a:t>
            </a:r>
          </a:p>
          <a:p>
            <a:pPr lvl="2"/>
            <a:r>
              <a:rPr lang="en-US" dirty="0" smtClean="0"/>
              <a:t>Alcohol does not sterilize the skin; it inhibits the reproduction of bacteria </a:t>
            </a:r>
            <a:r>
              <a:rPr lang="en-US" dirty="0" smtClean="0"/>
              <a:t>that might </a:t>
            </a:r>
            <a:r>
              <a:rPr lang="en-US" dirty="0" smtClean="0"/>
              <a:t>contaminate the sample.</a:t>
            </a:r>
            <a:endParaRPr lang="en-US" dirty="0"/>
          </a:p>
        </p:txBody>
      </p:sp>
    </p:spTree>
    <p:extLst>
      <p:ext uri="{BB962C8B-B14F-4D97-AF65-F5344CB8AC3E}">
        <p14:creationId xmlns:p14="http://schemas.microsoft.com/office/powerpoint/2010/main" val="2712985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Antiseptics</a:t>
            </a:r>
          </a:p>
          <a:p>
            <a:pPr lvl="1"/>
            <a:r>
              <a:rPr lang="en-US" dirty="0" smtClean="0"/>
              <a:t>Alcohol should remain on the skin 30-60 seconds to be most effective.</a:t>
            </a:r>
          </a:p>
          <a:p>
            <a:pPr lvl="1"/>
            <a:r>
              <a:rPr lang="en-US" dirty="0" smtClean="0"/>
              <a:t>Isopropyl alcohol should not be used when a sample for a blood alcohol test is drawn.</a:t>
            </a:r>
          </a:p>
          <a:p>
            <a:pPr lvl="2"/>
            <a:r>
              <a:rPr lang="en-US" dirty="0" smtClean="0"/>
              <a:t>Sterile soap pads, </a:t>
            </a:r>
            <a:r>
              <a:rPr lang="en-US" dirty="0" err="1" smtClean="0"/>
              <a:t>benzalkonium</a:t>
            </a:r>
            <a:r>
              <a:rPr lang="en-US" dirty="0" smtClean="0"/>
              <a:t> chloride or </a:t>
            </a:r>
            <a:r>
              <a:rPr lang="en-US" dirty="0" err="1" smtClean="0"/>
              <a:t>povidone</a:t>
            </a:r>
            <a:r>
              <a:rPr lang="en-US" dirty="0" smtClean="0"/>
              <a:t>-iodine (Betadine) can be used instead.</a:t>
            </a:r>
          </a:p>
          <a:p>
            <a:pPr lvl="2"/>
            <a:r>
              <a:rPr lang="en-US" dirty="0" smtClean="0"/>
              <a:t>For blood cultures; additional preparation is needed at the venipuncture site to eliminate contaminating bacteria.</a:t>
            </a:r>
          </a:p>
          <a:p>
            <a:pPr lvl="3"/>
            <a:r>
              <a:rPr lang="en-US" dirty="0" err="1" smtClean="0"/>
              <a:t>Povidone</a:t>
            </a:r>
            <a:r>
              <a:rPr lang="en-US" dirty="0" smtClean="0"/>
              <a:t>-iodine solution commonly is used, and chlorhexidine gluconate or </a:t>
            </a:r>
            <a:r>
              <a:rPr lang="en-US" dirty="0" err="1" smtClean="0"/>
              <a:t>benzalkonium</a:t>
            </a:r>
            <a:r>
              <a:rPr lang="en-US" dirty="0" smtClean="0"/>
              <a:t> chloride can be used for patients allergic to iodine.</a:t>
            </a:r>
          </a:p>
          <a:p>
            <a:pPr lvl="3"/>
            <a:r>
              <a:rPr lang="en-US" dirty="0" smtClean="0"/>
              <a:t>More vigorous cleaning is required for a blood culture sample than for a routine venipuncture.</a:t>
            </a:r>
          </a:p>
          <a:p>
            <a:pPr lvl="3"/>
            <a:r>
              <a:rPr lang="en-US" dirty="0" smtClean="0"/>
              <a:t>Blood cultures must be drawn into a sterile tube or a bottle specifically designed for the test. </a:t>
            </a:r>
            <a:endParaRPr lang="en-US" dirty="0"/>
          </a:p>
        </p:txBody>
      </p:sp>
    </p:spTree>
    <p:extLst>
      <p:ext uri="{BB962C8B-B14F-4D97-AF65-F5344CB8AC3E}">
        <p14:creationId xmlns:p14="http://schemas.microsoft.com/office/powerpoint/2010/main" val="391602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normAutofit lnSpcReduction="10000"/>
          </a:bodyPr>
          <a:lstStyle/>
          <a:p>
            <a:r>
              <a:rPr lang="en-US" dirty="0" smtClean="0"/>
              <a:t>Collection containers</a:t>
            </a:r>
          </a:p>
          <a:p>
            <a:pPr lvl="1"/>
            <a:r>
              <a:rPr lang="en-US" dirty="0" smtClean="0"/>
              <a:t>Vacuum Collection Tubes</a:t>
            </a:r>
          </a:p>
          <a:p>
            <a:pPr lvl="2"/>
            <a:r>
              <a:rPr lang="en-US" dirty="0" smtClean="0"/>
              <a:t>Tubes have been evacuated (the air has been removed to create a vacuum) so that a preset amount of blood will be collected.</a:t>
            </a:r>
          </a:p>
          <a:p>
            <a:pPr lvl="2"/>
            <a:r>
              <a:rPr lang="en-US" dirty="0" smtClean="0"/>
              <a:t>Available in different sizes ranging from 2-15 mL of blood. (5,7,15) for adults and 2,3and 4 mL for pediatrics.</a:t>
            </a:r>
          </a:p>
          <a:p>
            <a:pPr lvl="2"/>
            <a:r>
              <a:rPr lang="en-US" dirty="0" smtClean="0"/>
              <a:t>Tubes are available in glass and plastic, however, OSHA recommends using plastic tubes for safety reasons.  Additionally , the state of California also requires the use of plastic tubes.</a:t>
            </a:r>
          </a:p>
          <a:p>
            <a:pPr lvl="2"/>
            <a:r>
              <a:rPr lang="en-US" dirty="0" smtClean="0"/>
              <a:t>Manufacturer’s tube labels on each tube indicates the type of anticoagulant or additive present, the expiration date of the tube and the amount of blood it will hold.</a:t>
            </a:r>
          </a:p>
          <a:p>
            <a:pPr lvl="2"/>
            <a:r>
              <a:rPr lang="en-US" dirty="0" smtClean="0"/>
              <a:t>Some tubes are designed with a special rubber stopper surrounded by a plastic closure that hangs over the outside of the tube and reduces the risk of blood splattering when the stopper is removed. (BD </a:t>
            </a:r>
            <a:r>
              <a:rPr lang="en-US" dirty="0" err="1" smtClean="0"/>
              <a:t>Hemoguard</a:t>
            </a:r>
            <a:r>
              <a:rPr lang="en-US" dirty="0" smtClean="0"/>
              <a:t> plastic tubes).</a:t>
            </a:r>
          </a:p>
          <a:p>
            <a:pPr lvl="2"/>
            <a:endParaRPr lang="en-US" dirty="0" smtClean="0"/>
          </a:p>
          <a:p>
            <a:pPr lvl="2"/>
            <a:endParaRPr lang="en-US" dirty="0"/>
          </a:p>
        </p:txBody>
      </p:sp>
    </p:spTree>
    <p:extLst>
      <p:ext uri="{BB962C8B-B14F-4D97-AF65-F5344CB8AC3E}">
        <p14:creationId xmlns:p14="http://schemas.microsoft.com/office/powerpoint/2010/main" val="208319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Vacuum tubes</a:t>
            </a:r>
          </a:p>
          <a:p>
            <a:pPr lvl="2"/>
            <a:r>
              <a:rPr lang="en-US" dirty="0" smtClean="0"/>
              <a:t>Expiration date should always be checked and the tubes examined for cracks and other damage before use.  If air should get into the tube, the tube would be rendered useless because no blood would flow into it.</a:t>
            </a:r>
          </a:p>
          <a:p>
            <a:pPr lvl="2"/>
            <a:r>
              <a:rPr lang="en-US" dirty="0" smtClean="0"/>
              <a:t>Each tube has a colored stopper and label that indicates whether anticoagulants or additives are present and their type.</a:t>
            </a:r>
          </a:p>
          <a:p>
            <a:pPr lvl="3"/>
            <a:r>
              <a:rPr lang="en-US" dirty="0" smtClean="0"/>
              <a:t>No additive = clotted blood’ yellow substance product from clotted blood is serum.</a:t>
            </a:r>
          </a:p>
          <a:p>
            <a:pPr lvl="4"/>
            <a:r>
              <a:rPr lang="en-US" dirty="0" smtClean="0"/>
              <a:t>Blood usually clots in 30 – 45 min at room temperature.</a:t>
            </a:r>
          </a:p>
          <a:p>
            <a:pPr lvl="4"/>
            <a:r>
              <a:rPr lang="en-US" dirty="0" smtClean="0"/>
              <a:t>May also have additive  that accelerate clotting such as silicone and glass beads.</a:t>
            </a:r>
          </a:p>
          <a:p>
            <a:pPr lvl="3"/>
            <a:r>
              <a:rPr lang="en-US" dirty="0" smtClean="0"/>
              <a:t>Anticoagulants added = blood is prevented from clotting.  The cells are suspended in  a liquid referred to as plasma.</a:t>
            </a:r>
            <a:endParaRPr lang="en-US" dirty="0"/>
          </a:p>
        </p:txBody>
      </p:sp>
    </p:spTree>
    <p:extLst>
      <p:ext uri="{BB962C8B-B14F-4D97-AF65-F5344CB8AC3E}">
        <p14:creationId xmlns:p14="http://schemas.microsoft.com/office/powerpoint/2010/main" val="2466379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normAutofit lnSpcReduction="10000"/>
          </a:bodyPr>
          <a:lstStyle/>
          <a:p>
            <a:r>
              <a:rPr lang="en-US" dirty="0" smtClean="0"/>
              <a:t>Equipment</a:t>
            </a:r>
          </a:p>
          <a:p>
            <a:pPr lvl="1"/>
            <a:r>
              <a:rPr lang="en-US" dirty="0" smtClean="0"/>
              <a:t>Anticoagulant tubes;  Blood will not clot and can be used for testing when whole blood is needed.</a:t>
            </a:r>
          </a:p>
          <a:p>
            <a:pPr lvl="2"/>
            <a:r>
              <a:rPr lang="en-US" dirty="0" smtClean="0"/>
              <a:t>When whole blood is centrifuged, the red cells pack into the bottom of the tube.  The </a:t>
            </a:r>
            <a:r>
              <a:rPr lang="en-US" b="1" u="sng" dirty="0" smtClean="0"/>
              <a:t>buffy coat </a:t>
            </a:r>
            <a:r>
              <a:rPr lang="en-US" dirty="0" smtClean="0"/>
              <a:t>is the narrow middle layer of white blood cells and platelets in the centrifuged whole blood specimen and the liquid layer on top is referred to as </a:t>
            </a:r>
            <a:r>
              <a:rPr lang="en-US" b="1" u="sng" dirty="0" smtClean="0"/>
              <a:t>plasma</a:t>
            </a:r>
            <a:r>
              <a:rPr lang="en-US" dirty="0" smtClean="0"/>
              <a:t>.</a:t>
            </a:r>
          </a:p>
          <a:p>
            <a:pPr lvl="2"/>
            <a:r>
              <a:rPr lang="en-US" dirty="0" smtClean="0"/>
              <a:t>Anticoagulation occurs by using a variety of additives, such as oxalates, citrates, EDTA and heparin.  Oxalates, citrates, and EDTA bind with calcium which is needed for clotting to occur.  Heparin prevents clotting by inactivating thrombin and thromboplastin, the proteins needed in the blood-clotting mechanism.</a:t>
            </a:r>
          </a:p>
          <a:p>
            <a:pPr lvl="2"/>
            <a:r>
              <a:rPr lang="en-US" dirty="0" smtClean="0"/>
              <a:t>Another common additive is the white gel (Thixotropic gel) that forms a barrier between the cells and the liquid serum or plasma depending on the tube to stop further interaction between these layers.  When this gel is in a clot tube; it is referred to as a SST (serum separator tube).  When in whole blood tube a PST (Plasma Separator Tube). </a:t>
            </a:r>
            <a:endParaRPr lang="en-US" dirty="0"/>
          </a:p>
        </p:txBody>
      </p:sp>
    </p:spTree>
    <p:extLst>
      <p:ext uri="{BB962C8B-B14F-4D97-AF65-F5344CB8AC3E}">
        <p14:creationId xmlns:p14="http://schemas.microsoft.com/office/powerpoint/2010/main" val="3013747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Vacuum tubes:  The different types of anticoagulants and additives within the vacuum tubes are differentiated by the following color-coded plastic stoppers.</a:t>
            </a:r>
          </a:p>
          <a:p>
            <a:pPr lvl="2"/>
            <a:r>
              <a:rPr lang="en-US" dirty="0" smtClean="0"/>
              <a:t>Pale yellow – Sterile tubes containing preservatives and or nutrients, used  for growing blood cultures.</a:t>
            </a:r>
          </a:p>
          <a:p>
            <a:pPr lvl="2"/>
            <a:r>
              <a:rPr lang="en-US" dirty="0" smtClean="0"/>
              <a:t>Light blue – contains liquid sodium citrate anticoagulant, used for coagulation testing. (prothrombin time)</a:t>
            </a:r>
          </a:p>
          <a:p>
            <a:pPr lvl="2"/>
            <a:r>
              <a:rPr lang="en-US" dirty="0" smtClean="0"/>
              <a:t>Red – contains no anticoagulants, which means the blood will automatically clot. Red plastic tubes contain a clot activator to accelerate the clotting process.</a:t>
            </a:r>
          </a:p>
          <a:p>
            <a:pPr lvl="2"/>
            <a:r>
              <a:rPr lang="en-US" dirty="0" smtClean="0"/>
              <a:t>Gold – contains a silicon coating to accelerate clotting and a gel barrier to separate the serum from the cells (SST tube)  Contains no anticoagulant.  The serum is typically used for blood chemistries.</a:t>
            </a:r>
            <a:endParaRPr lang="en-US" dirty="0"/>
          </a:p>
        </p:txBody>
      </p:sp>
    </p:spTree>
    <p:extLst>
      <p:ext uri="{BB962C8B-B14F-4D97-AF65-F5344CB8AC3E}">
        <p14:creationId xmlns:p14="http://schemas.microsoft.com/office/powerpoint/2010/main" val="8258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normAutofit lnSpcReduction="10000"/>
          </a:bodyPr>
          <a:lstStyle/>
          <a:p>
            <a:r>
              <a:rPr lang="en-US" dirty="0" smtClean="0"/>
              <a:t>Vacuum tubes</a:t>
            </a:r>
          </a:p>
          <a:p>
            <a:pPr lvl="1"/>
            <a:r>
              <a:rPr lang="en-US" dirty="0" smtClean="0"/>
              <a:t>Green – contains a heparin anticoagulant: sodium heparin, lithium heparin or ammonium heparin: used for chemistry specimens, especially when a test is stat because waiting for the blood to clot is not necessary as it is with serum tubes.  NOTE:  Important to know the type of anticoagulant substance that is in a heparin tube (sodium heparin tube would not be used for sodium testing nor a lithium heparin tube be used for lithium testing because the substances would falsely raise the levels when tested.  Ammonium heparin is often used with a gel and the tube is termed a PST.</a:t>
            </a:r>
          </a:p>
          <a:p>
            <a:pPr lvl="1"/>
            <a:r>
              <a:rPr lang="en-US" dirty="0" smtClean="0"/>
              <a:t>Lavender – contains EDTA which acts as an anticoagulant and preservative for blood cells; used for hematology studies and molecular diagnostic testing.  EDTA prevents platelet aggregation and allows preparation of blood smears with minimal distortion of white blood cells.</a:t>
            </a:r>
          </a:p>
          <a:p>
            <a:pPr lvl="1"/>
            <a:endParaRPr lang="en-US" dirty="0"/>
          </a:p>
        </p:txBody>
      </p:sp>
    </p:spTree>
    <p:extLst>
      <p:ext uri="{BB962C8B-B14F-4D97-AF65-F5344CB8AC3E}">
        <p14:creationId xmlns:p14="http://schemas.microsoft.com/office/powerpoint/2010/main" val="696052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Equipment</a:t>
            </a:r>
          </a:p>
          <a:p>
            <a:pPr lvl="1"/>
            <a:r>
              <a:rPr lang="en-US" dirty="0" smtClean="0"/>
              <a:t>Vacuum tubes:</a:t>
            </a:r>
          </a:p>
          <a:p>
            <a:pPr lvl="2"/>
            <a:r>
              <a:rPr lang="en-US" dirty="0" smtClean="0"/>
              <a:t>Gray – contains </a:t>
            </a:r>
            <a:r>
              <a:rPr lang="en-US" dirty="0" err="1" smtClean="0"/>
              <a:t>potassiumoxalate</a:t>
            </a:r>
            <a:r>
              <a:rPr lang="en-US" dirty="0" smtClean="0"/>
              <a:t> / </a:t>
            </a:r>
            <a:r>
              <a:rPr lang="en-US" dirty="0" err="1" smtClean="0"/>
              <a:t>sodiumfluoride</a:t>
            </a:r>
            <a:r>
              <a:rPr lang="en-US" dirty="0" smtClean="0"/>
              <a:t> anticoagulant, which removes calcium to prevent clotting; used for glucose studies because the fluoride inhibits glycolysis (sugar breakdown)</a:t>
            </a:r>
          </a:p>
          <a:p>
            <a:pPr lvl="1"/>
            <a:r>
              <a:rPr lang="en-US" dirty="0" smtClean="0"/>
              <a:t>NOTE:  The color order of the tubes just described is the same order in which they are collected.</a:t>
            </a:r>
          </a:p>
          <a:p>
            <a:pPr lvl="1"/>
            <a:r>
              <a:rPr lang="en-US" dirty="0" smtClean="0"/>
              <a:t>Vacutainer Needle:</a:t>
            </a:r>
          </a:p>
          <a:p>
            <a:pPr lvl="2"/>
            <a:r>
              <a:rPr lang="en-US" dirty="0" smtClean="0"/>
              <a:t>Pointed at both ends.  The shorter end punctures the vacuum tube, and the longer end has a bevel that is inserted into the vein.  For a smoother and less painful puncture, the </a:t>
            </a:r>
            <a:r>
              <a:rPr lang="en-US" b="1" u="sng" dirty="0" smtClean="0"/>
              <a:t>bevel end </a:t>
            </a:r>
            <a:r>
              <a:rPr lang="en-US" dirty="0" smtClean="0"/>
              <a:t>should always be turned upward.</a:t>
            </a:r>
          </a:p>
          <a:p>
            <a:pPr lvl="2"/>
            <a:r>
              <a:rPr lang="en-US" dirty="0" smtClean="0"/>
              <a:t>Safety needles are now required by law.</a:t>
            </a:r>
          </a:p>
          <a:p>
            <a:pPr lvl="2"/>
            <a:r>
              <a:rPr lang="en-US" dirty="0" smtClean="0"/>
              <a:t>Needle length is 1 to 1.5 inches.</a:t>
            </a:r>
          </a:p>
          <a:p>
            <a:pPr lvl="2"/>
            <a:r>
              <a:rPr lang="en-US" dirty="0" smtClean="0"/>
              <a:t>Space inside the needle (lumen or bore).  The diameter of the needle is referred to as the gauge.  The higher the gauge the smaller the diameter.  Frequently used gauge for phlebotomy is 20 -22.  A higher gauge could cause hemolysis because lumen is too small.</a:t>
            </a:r>
            <a:endParaRPr lang="en-US" dirty="0"/>
          </a:p>
        </p:txBody>
      </p:sp>
    </p:spTree>
    <p:extLst>
      <p:ext uri="{BB962C8B-B14F-4D97-AF65-F5344CB8AC3E}">
        <p14:creationId xmlns:p14="http://schemas.microsoft.com/office/powerpoint/2010/main" val="399017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Involves highly developed procedures and equipment to:</a:t>
            </a:r>
          </a:p>
          <a:p>
            <a:pPr lvl="1"/>
            <a:r>
              <a:rPr lang="en-US" dirty="0" smtClean="0"/>
              <a:t>Ensure patient’s comfort</a:t>
            </a:r>
          </a:p>
          <a:p>
            <a:pPr lvl="1"/>
            <a:r>
              <a:rPr lang="en-US" dirty="0" smtClean="0"/>
              <a:t>Safety</a:t>
            </a:r>
          </a:p>
          <a:p>
            <a:r>
              <a:rPr lang="en-US" dirty="0" smtClean="0"/>
              <a:t>Standards for phlebotomy developed by different organizations</a:t>
            </a:r>
          </a:p>
          <a:p>
            <a:pPr lvl="1"/>
            <a:r>
              <a:rPr lang="en-US" dirty="0" smtClean="0"/>
              <a:t>Training standards for Medical Assistants</a:t>
            </a:r>
          </a:p>
          <a:p>
            <a:pPr lvl="1"/>
            <a:r>
              <a:rPr lang="en-US" dirty="0" smtClean="0"/>
              <a:t>Certification available</a:t>
            </a:r>
          </a:p>
          <a:p>
            <a:pPr lvl="2"/>
            <a:r>
              <a:rPr lang="en-US" dirty="0" smtClean="0"/>
              <a:t>Complete course work</a:t>
            </a:r>
          </a:p>
          <a:p>
            <a:pPr lvl="2"/>
            <a:r>
              <a:rPr lang="en-US" dirty="0" smtClean="0"/>
              <a:t>Train at an accredited institution</a:t>
            </a:r>
          </a:p>
          <a:p>
            <a:pPr lvl="2"/>
            <a:r>
              <a:rPr lang="en-US" dirty="0" smtClean="0"/>
              <a:t>Pass a national examination.</a:t>
            </a:r>
          </a:p>
          <a:p>
            <a:pPr lvl="2"/>
            <a:r>
              <a:rPr lang="en-US" dirty="0" smtClean="0"/>
              <a:t>Continuing education often required to maintain certification.</a:t>
            </a:r>
          </a:p>
          <a:p>
            <a:pPr lvl="2"/>
            <a:r>
              <a:rPr lang="en-US" dirty="0" smtClean="0"/>
              <a:t>California and Louisiana first states to create state certification.</a:t>
            </a:r>
            <a:endParaRPr lang="en-US" dirty="0"/>
          </a:p>
        </p:txBody>
      </p:sp>
    </p:spTree>
    <p:extLst>
      <p:ext uri="{BB962C8B-B14F-4D97-AF65-F5344CB8AC3E}">
        <p14:creationId xmlns:p14="http://schemas.microsoft.com/office/powerpoint/2010/main" val="95007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Vacutainer holder:</a:t>
            </a:r>
          </a:p>
          <a:p>
            <a:pPr lvl="2"/>
            <a:r>
              <a:rPr lang="en-US" dirty="0" smtClean="0"/>
              <a:t>Plastic sleeve that allows the tube to connect to the needle.</a:t>
            </a:r>
          </a:p>
          <a:p>
            <a:pPr lvl="2"/>
            <a:r>
              <a:rPr lang="en-US" dirty="0" smtClean="0"/>
              <a:t>The double pointed needle screws into one end of the holder.</a:t>
            </a:r>
          </a:p>
          <a:p>
            <a:pPr lvl="2"/>
            <a:r>
              <a:rPr lang="en-US" dirty="0" smtClean="0"/>
              <a:t>After the needle is inserted into the patient’s vein, the tube is pushed all the way into the holder.</a:t>
            </a:r>
          </a:p>
          <a:p>
            <a:pPr lvl="2"/>
            <a:r>
              <a:rPr lang="en-US" dirty="0" smtClean="0"/>
              <a:t>Two types are available.  One for children and one for adults.</a:t>
            </a:r>
          </a:p>
          <a:p>
            <a:pPr lvl="2"/>
            <a:r>
              <a:rPr lang="en-US" dirty="0" smtClean="0"/>
              <a:t>A plastic extension or flange, is located at the large-opening end of the holder.  This design prevents the holder from rolling and provides a lip on which to position the fingers as the tube is inserted and removed.</a:t>
            </a:r>
          </a:p>
          <a:p>
            <a:pPr lvl="2"/>
            <a:r>
              <a:rPr lang="en-US" dirty="0" smtClean="0"/>
              <a:t>OSHA recommends that Vacutainer needles not be removed from the holder after use but instead be disposed of with the holder attached because the rubber stoppered </a:t>
            </a:r>
            <a:r>
              <a:rPr lang="en-US" dirty="0" err="1" smtClean="0"/>
              <a:t>neelde</a:t>
            </a:r>
            <a:r>
              <a:rPr lang="en-US" dirty="0" smtClean="0"/>
              <a:t> can expose health care workers to needle sticks.</a:t>
            </a:r>
            <a:endParaRPr lang="en-US" dirty="0"/>
          </a:p>
        </p:txBody>
      </p:sp>
    </p:spTree>
    <p:extLst>
      <p:ext uri="{BB962C8B-B14F-4D97-AF65-F5344CB8AC3E}">
        <p14:creationId xmlns:p14="http://schemas.microsoft.com/office/powerpoint/2010/main" val="2773134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Syringe method:</a:t>
            </a:r>
          </a:p>
          <a:p>
            <a:pPr lvl="2"/>
            <a:r>
              <a:rPr lang="en-US" dirty="0" smtClean="0"/>
              <a:t>Used on fragile veins that might collapse under the pressure of the vacutainer method.</a:t>
            </a:r>
          </a:p>
          <a:p>
            <a:pPr lvl="2"/>
            <a:r>
              <a:rPr lang="en-US" dirty="0" smtClean="0"/>
              <a:t>Procedure is similar to vacuum method except when the needle is in the vein the phlebotomist pulls back on the syringe plunger creating the back pressure and drawing blood into the syringe.</a:t>
            </a:r>
          </a:p>
          <a:p>
            <a:pPr lvl="2"/>
            <a:r>
              <a:rPr lang="en-US" dirty="0" smtClean="0"/>
              <a:t>More control over pressure upon veins makes it best for small fragile veins.</a:t>
            </a:r>
          </a:p>
          <a:p>
            <a:pPr lvl="1"/>
            <a:r>
              <a:rPr lang="en-US" dirty="0" smtClean="0"/>
              <a:t>Syringe:  </a:t>
            </a:r>
          </a:p>
          <a:p>
            <a:pPr lvl="2"/>
            <a:r>
              <a:rPr lang="en-US" dirty="0" smtClean="0"/>
              <a:t>Consists of a barrel and a plunger</a:t>
            </a:r>
          </a:p>
          <a:p>
            <a:pPr lvl="2"/>
            <a:r>
              <a:rPr lang="en-US" dirty="0" smtClean="0"/>
              <a:t>Barrel is graduated into milliliters in sizes ranging from 2-20 mL</a:t>
            </a:r>
          </a:p>
          <a:p>
            <a:pPr lvl="2"/>
            <a:r>
              <a:rPr lang="en-US" dirty="0" smtClean="0"/>
              <a:t>Plunger should always be moved back and forth to loosen before use.</a:t>
            </a:r>
            <a:endParaRPr lang="en-US" dirty="0"/>
          </a:p>
        </p:txBody>
      </p:sp>
    </p:spTree>
    <p:extLst>
      <p:ext uri="{BB962C8B-B14F-4D97-AF65-F5344CB8AC3E}">
        <p14:creationId xmlns:p14="http://schemas.microsoft.com/office/powerpoint/2010/main" val="3776192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Syringe needle:</a:t>
            </a:r>
          </a:p>
          <a:p>
            <a:pPr lvl="1"/>
            <a:r>
              <a:rPr lang="en-US" dirty="0" smtClean="0"/>
              <a:t>Also called a hypodermic needle.</a:t>
            </a:r>
          </a:p>
          <a:p>
            <a:pPr lvl="1"/>
            <a:r>
              <a:rPr lang="en-US" dirty="0" smtClean="0"/>
              <a:t>Like the vacutainer needle it has a shaft and a hub, but the hub attaches directly to the syringe with no opposing sheathed needle.</a:t>
            </a:r>
          </a:p>
          <a:p>
            <a:pPr lvl="1"/>
            <a:r>
              <a:rPr lang="en-US" dirty="0" smtClean="0"/>
              <a:t>Blood can be seen entering the tip of the syringe as soon as the needle goes into the vein.</a:t>
            </a:r>
          </a:p>
          <a:p>
            <a:pPr lvl="1"/>
            <a:r>
              <a:rPr lang="en-US" dirty="0" smtClean="0"/>
              <a:t>Syringe needles must have a safety section that allows the needle to be covered or blunted when the procedure is complete.</a:t>
            </a:r>
            <a:endParaRPr lang="en-US" dirty="0"/>
          </a:p>
        </p:txBody>
      </p:sp>
    </p:spTree>
    <p:extLst>
      <p:ext uri="{BB962C8B-B14F-4D97-AF65-F5344CB8AC3E}">
        <p14:creationId xmlns:p14="http://schemas.microsoft.com/office/powerpoint/2010/main" val="3893685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9432" y="1690688"/>
            <a:ext cx="7131149" cy="4790323"/>
          </a:xfrm>
        </p:spPr>
      </p:pic>
    </p:spTree>
    <p:extLst>
      <p:ext uri="{BB962C8B-B14F-4D97-AF65-F5344CB8AC3E}">
        <p14:creationId xmlns:p14="http://schemas.microsoft.com/office/powerpoint/2010/main" val="1830520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Butterfly method</a:t>
            </a:r>
          </a:p>
          <a:p>
            <a:pPr lvl="1"/>
            <a:r>
              <a:rPr lang="en-US" dirty="0" smtClean="0"/>
              <a:t>Used for very small veins, such as those in the hand, and for pediatric draws.</a:t>
            </a:r>
          </a:p>
          <a:p>
            <a:pPr lvl="1"/>
            <a:r>
              <a:rPr lang="en-US" dirty="0" smtClean="0"/>
              <a:t>The equipment consists of a uniquely designed needle with a safety sheath and plastic wings (used to grip the needle as it is inserted into the vein), tubing, and devices to attach to either a syringe or a vacutainer collection system.</a:t>
            </a:r>
          </a:p>
          <a:p>
            <a:pPr lvl="1"/>
            <a:r>
              <a:rPr lang="en-US" dirty="0" smtClean="0"/>
              <a:t>Activating the safety device for the needle after completion of the phlebotomy can be tricky.  It is recommended to practice with the device prior to performing phlebotomies with this method.</a:t>
            </a:r>
            <a:endParaRPr lang="en-US" dirty="0"/>
          </a:p>
        </p:txBody>
      </p:sp>
    </p:spTree>
    <p:extLst>
      <p:ext uri="{BB962C8B-B14F-4D97-AF65-F5344CB8AC3E}">
        <p14:creationId xmlns:p14="http://schemas.microsoft.com/office/powerpoint/2010/main" val="3721698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Steps for performing a phlebotomy</a:t>
            </a:r>
          </a:p>
          <a:p>
            <a:pPr lvl="1"/>
            <a:r>
              <a:rPr lang="en-US" dirty="0" smtClean="0"/>
              <a:t>Always maintain professionalism; Clean laboratory coats or scrubs.</a:t>
            </a:r>
          </a:p>
          <a:p>
            <a:pPr lvl="1"/>
            <a:r>
              <a:rPr lang="en-US" dirty="0" smtClean="0"/>
              <a:t>Maintain confidence with patient and communication skills.</a:t>
            </a:r>
          </a:p>
          <a:p>
            <a:pPr lvl="1"/>
            <a:r>
              <a:rPr lang="en-US" dirty="0" smtClean="0"/>
              <a:t>Acquire requisition</a:t>
            </a:r>
          </a:p>
          <a:p>
            <a:pPr lvl="2"/>
            <a:r>
              <a:rPr lang="en-US" dirty="0" smtClean="0"/>
              <a:t>Select the proper method for venipuncture (syringe, vacutainer, butterfly</a:t>
            </a:r>
          </a:p>
          <a:p>
            <a:pPr lvl="1"/>
            <a:r>
              <a:rPr lang="en-US" dirty="0" smtClean="0"/>
              <a:t>Prepare the patient</a:t>
            </a:r>
          </a:p>
          <a:p>
            <a:pPr lvl="2"/>
            <a:r>
              <a:rPr lang="en-US" dirty="0" smtClean="0"/>
              <a:t>Greet and Identify patient:  CSLI recommends for outpatients ask patients to provide first and last name. address, and an identification number or birthdate.  Compare to written information on requisition.</a:t>
            </a:r>
          </a:p>
          <a:p>
            <a:pPr lvl="2"/>
            <a:r>
              <a:rPr lang="en-US" dirty="0" smtClean="0"/>
              <a:t>Inpatients ask same information and compare to arm band and requisition.</a:t>
            </a:r>
          </a:p>
          <a:p>
            <a:pPr lvl="2"/>
            <a:r>
              <a:rPr lang="en-US" dirty="0" smtClean="0"/>
              <a:t>Introduce yourself and briefly explain the purpose and procedure of the venipuncture.</a:t>
            </a:r>
            <a:br>
              <a:rPr lang="en-US" dirty="0" smtClean="0"/>
            </a:br>
            <a:r>
              <a:rPr lang="en-US" dirty="0" smtClean="0"/>
              <a:t>	</a:t>
            </a:r>
            <a:endParaRPr lang="en-US" dirty="0"/>
          </a:p>
        </p:txBody>
      </p:sp>
    </p:spTree>
    <p:extLst>
      <p:ext uri="{BB962C8B-B14F-4D97-AF65-F5344CB8AC3E}">
        <p14:creationId xmlns:p14="http://schemas.microsoft.com/office/powerpoint/2010/main" val="1241402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Venipuncture procedure:</a:t>
            </a:r>
          </a:p>
          <a:p>
            <a:pPr lvl="1"/>
            <a:r>
              <a:rPr lang="en-US" dirty="0" smtClean="0"/>
              <a:t>Answer any questions the patient may have.  If they are about the tests ordered politely request that the patient speak to the physician and if patient would like to do so before collecting the specimen.</a:t>
            </a:r>
          </a:p>
          <a:p>
            <a:pPr lvl="1"/>
            <a:r>
              <a:rPr lang="en-US" dirty="0" smtClean="0"/>
              <a:t>Obtain verbal consent to perform the procedure simply by asking whether you have permission to take some blood from the patient’s arm.</a:t>
            </a:r>
          </a:p>
          <a:p>
            <a:pPr lvl="1"/>
            <a:r>
              <a:rPr lang="en-US" dirty="0" smtClean="0"/>
              <a:t>Always ask if patient has experienced problems with venipunctures in the past and take steps to prevent such problems.</a:t>
            </a:r>
          </a:p>
          <a:p>
            <a:pPr lvl="1"/>
            <a:r>
              <a:rPr lang="en-US" dirty="0" smtClean="0"/>
              <a:t>Refer to patient as “sir” or “ma’am” or </a:t>
            </a:r>
            <a:r>
              <a:rPr lang="en-US" dirty="0" err="1" smtClean="0"/>
              <a:t>Mr</a:t>
            </a:r>
            <a:r>
              <a:rPr lang="en-US" dirty="0" smtClean="0"/>
              <a:t> jones or </a:t>
            </a:r>
            <a:r>
              <a:rPr lang="en-US" dirty="0" err="1" smtClean="0"/>
              <a:t>Ms</a:t>
            </a:r>
            <a:r>
              <a:rPr lang="en-US" dirty="0" smtClean="0"/>
              <a:t> Smith.</a:t>
            </a:r>
          </a:p>
          <a:p>
            <a:pPr marL="0" indent="0">
              <a:buNone/>
            </a:pPr>
            <a:endParaRPr lang="en-US" dirty="0"/>
          </a:p>
        </p:txBody>
      </p:sp>
    </p:spTree>
    <p:extLst>
      <p:ext uri="{BB962C8B-B14F-4D97-AF65-F5344CB8AC3E}">
        <p14:creationId xmlns:p14="http://schemas.microsoft.com/office/powerpoint/2010/main" val="2860247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Preparing for the Venipuncture</a:t>
            </a:r>
          </a:p>
          <a:p>
            <a:pPr lvl="1"/>
            <a:r>
              <a:rPr lang="en-US" dirty="0" smtClean="0"/>
              <a:t>Seat patient in a chair or lie down on an examination table if they have a history of syncope.</a:t>
            </a:r>
          </a:p>
          <a:p>
            <a:pPr lvl="1"/>
            <a:r>
              <a:rPr lang="en-US" dirty="0" smtClean="0"/>
              <a:t>Ask patient to extend both arms.  Inspect both arms and ask whether the patient has a preference.</a:t>
            </a:r>
          </a:p>
          <a:p>
            <a:pPr lvl="1"/>
            <a:r>
              <a:rPr lang="en-US" dirty="0" smtClean="0"/>
              <a:t>Venipuncture is usually performed in the antecubital area.</a:t>
            </a:r>
          </a:p>
          <a:p>
            <a:pPr lvl="1"/>
            <a:r>
              <a:rPr lang="en-US" dirty="0" smtClean="0"/>
              <a:t>Site should be carefully selected after both arms have been inspected.</a:t>
            </a:r>
          </a:p>
          <a:p>
            <a:pPr lvl="2"/>
            <a:r>
              <a:rPr lang="en-US" dirty="0" smtClean="0"/>
              <a:t>Do not use sites that are cyanotic, scarred, bruised, edematous or burned.  Alternative sites may be used.  Consult text.</a:t>
            </a:r>
          </a:p>
          <a:p>
            <a:pPr lvl="1"/>
            <a:r>
              <a:rPr lang="en-US" dirty="0" smtClean="0"/>
              <a:t>Apply a tourniquet 3-4 inches above the patient’s elbow, making sure it is not twisted.</a:t>
            </a:r>
            <a:endParaRPr lang="en-US" dirty="0"/>
          </a:p>
        </p:txBody>
      </p:sp>
    </p:spTree>
    <p:extLst>
      <p:ext uri="{BB962C8B-B14F-4D97-AF65-F5344CB8AC3E}">
        <p14:creationId xmlns:p14="http://schemas.microsoft.com/office/powerpoint/2010/main" val="3098096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Preparing for the venipuncture</a:t>
            </a:r>
          </a:p>
          <a:p>
            <a:pPr lvl="1"/>
            <a:r>
              <a:rPr lang="en-US" dirty="0" smtClean="0"/>
              <a:t>Grasp the tourniquet ends, one in each hand, at the part of the tourniquet that is closest to the patient’s skin.  Pull the ends apart to stretch the rubber material, then cross on end over the other while maintaining the tension.</a:t>
            </a:r>
          </a:p>
          <a:p>
            <a:pPr lvl="1"/>
            <a:r>
              <a:rPr lang="en-US" dirty="0" smtClean="0"/>
              <a:t>Tuck the top end of the tourniquet underneath the bottom piece, creating a loop with the upper flap free so it can be released with one hand.</a:t>
            </a:r>
          </a:p>
          <a:p>
            <a:pPr lvl="1"/>
            <a:r>
              <a:rPr lang="en-US" dirty="0" smtClean="0"/>
              <a:t>The tourniquet should be tight without being twisted or pinching </a:t>
            </a:r>
            <a:r>
              <a:rPr lang="en-US" dirty="0" err="1" smtClean="0"/>
              <a:t>thepatient’s</a:t>
            </a:r>
            <a:r>
              <a:rPr lang="en-US" dirty="0" smtClean="0"/>
              <a:t> skin.  Both ends of the tourniquet should be pointing upward so that they do not contaminate the blood draw site.</a:t>
            </a:r>
            <a:endParaRPr lang="en-US" dirty="0"/>
          </a:p>
        </p:txBody>
      </p:sp>
    </p:spTree>
    <p:extLst>
      <p:ext uri="{BB962C8B-B14F-4D97-AF65-F5344CB8AC3E}">
        <p14:creationId xmlns:p14="http://schemas.microsoft.com/office/powerpoint/2010/main" val="4275520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Preparing for venipuncture</a:t>
            </a:r>
          </a:p>
          <a:p>
            <a:pPr lvl="1"/>
            <a:r>
              <a:rPr lang="en-US" dirty="0" smtClean="0"/>
              <a:t>Ask the patient to make a fist and palpate for an acceptable vein using your ungloved index finger.</a:t>
            </a:r>
          </a:p>
          <a:p>
            <a:pPr lvl="1"/>
            <a:r>
              <a:rPr lang="en-US" dirty="0" smtClean="0"/>
              <a:t>Veins bounce lightly when palpated.</a:t>
            </a:r>
          </a:p>
          <a:p>
            <a:pPr lvl="1"/>
            <a:r>
              <a:rPr lang="en-US" dirty="0" smtClean="0"/>
              <a:t>Veins of choice:  Medial veins: generally run parallel or at a slight angle to the fold in the antecubital area.</a:t>
            </a:r>
          </a:p>
          <a:p>
            <a:pPr marL="457200" lvl="1" indent="0">
              <a:buNone/>
            </a:pPr>
            <a:r>
              <a:rPr lang="en-US" dirty="0"/>
              <a:t>	</a:t>
            </a:r>
            <a:r>
              <a:rPr lang="en-US" dirty="0" smtClean="0"/>
              <a:t>		Cephalic veins:  run lateral or to the outside of the 					antecubital area.</a:t>
            </a:r>
          </a:p>
          <a:p>
            <a:pPr marL="457200" lvl="1" indent="0">
              <a:buNone/>
            </a:pPr>
            <a:r>
              <a:rPr lang="en-US" dirty="0" smtClean="0"/>
              <a:t>The </a:t>
            </a:r>
            <a:r>
              <a:rPr lang="en-US" dirty="0" err="1" smtClean="0"/>
              <a:t>basilic</a:t>
            </a:r>
            <a:r>
              <a:rPr lang="en-US" dirty="0" smtClean="0"/>
              <a:t> </a:t>
            </a:r>
            <a:r>
              <a:rPr lang="en-US" dirty="0" smtClean="0"/>
              <a:t>vein , which lies on the inside part of the antecubital area, is very close to the brachial artery and median nerves and should be used only if the medial or cephalic veins are inaccessible.</a:t>
            </a:r>
            <a:endParaRPr lang="en-US" dirty="0"/>
          </a:p>
        </p:txBody>
      </p:sp>
    </p:spTree>
    <p:extLst>
      <p:ext uri="{BB962C8B-B14F-4D97-AF65-F5344CB8AC3E}">
        <p14:creationId xmlns:p14="http://schemas.microsoft.com/office/powerpoint/2010/main" val="350120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Important:  Medical Assistants become familiar with the guidelines of their own states.</a:t>
            </a:r>
          </a:p>
          <a:p>
            <a:pPr lvl="1"/>
            <a:r>
              <a:rPr lang="en-US" dirty="0" smtClean="0"/>
              <a:t>Not all states require certification to perform phlebotomy.</a:t>
            </a:r>
            <a:endParaRPr lang="en-US" dirty="0"/>
          </a:p>
        </p:txBody>
      </p:sp>
    </p:spTree>
    <p:extLst>
      <p:ext uri="{BB962C8B-B14F-4D97-AF65-F5344CB8AC3E}">
        <p14:creationId xmlns:p14="http://schemas.microsoft.com/office/powerpoint/2010/main" val="1121094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9137" y="1507959"/>
            <a:ext cx="5390147" cy="4716378"/>
          </a:xfrm>
        </p:spPr>
      </p:pic>
    </p:spTree>
    <p:extLst>
      <p:ext uri="{BB962C8B-B14F-4D97-AF65-F5344CB8AC3E}">
        <p14:creationId xmlns:p14="http://schemas.microsoft.com/office/powerpoint/2010/main" val="2526263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Performing the Venipuncture</a:t>
            </a:r>
          </a:p>
          <a:p>
            <a:pPr lvl="1"/>
            <a:r>
              <a:rPr lang="en-US" dirty="0" smtClean="0"/>
              <a:t>Once vein is located remove the tourniquet.  Remember it can only be in place for 1 minute.  Wait 2 minutes before reapplying it.</a:t>
            </a:r>
          </a:p>
          <a:p>
            <a:pPr lvl="1"/>
            <a:r>
              <a:rPr lang="en-US" dirty="0" smtClean="0"/>
              <a:t>Assemble your equipment, making sure it is within easy reach, that the sterile packets are torn open and that the contents are easily accessible.</a:t>
            </a:r>
          </a:p>
          <a:p>
            <a:pPr lvl="1"/>
            <a:r>
              <a:rPr lang="en-US" dirty="0" smtClean="0"/>
              <a:t>Sanitize your hands.</a:t>
            </a:r>
          </a:p>
          <a:p>
            <a:pPr lvl="1"/>
            <a:r>
              <a:rPr lang="en-US" dirty="0" smtClean="0"/>
              <a:t>Reapply the tourniquet and quickly relocate the </a:t>
            </a:r>
            <a:r>
              <a:rPr lang="en-US" dirty="0" err="1" smtClean="0"/>
              <a:t>ein</a:t>
            </a:r>
            <a:r>
              <a:rPr lang="en-US" dirty="0" smtClean="0"/>
              <a:t>.</a:t>
            </a:r>
          </a:p>
          <a:p>
            <a:pPr lvl="1"/>
            <a:r>
              <a:rPr lang="en-US" dirty="0" smtClean="0"/>
              <a:t>Put on gloves and cleanse the area with the alcohol, working outward in a circular motion.  Do not touch area after cleansing.</a:t>
            </a:r>
          </a:p>
          <a:p>
            <a:pPr lvl="1"/>
            <a:r>
              <a:rPr lang="en-US" dirty="0" smtClean="0"/>
              <a:t>Ask the patient to clench their fist; do not have them pump as this may temporarily increase the level of potassium and ionized calcium in the blood.</a:t>
            </a:r>
          </a:p>
          <a:p>
            <a:endParaRPr lang="en-US" dirty="0"/>
          </a:p>
        </p:txBody>
      </p:sp>
    </p:spTree>
    <p:extLst>
      <p:ext uri="{BB962C8B-B14F-4D97-AF65-F5344CB8AC3E}">
        <p14:creationId xmlns:p14="http://schemas.microsoft.com/office/powerpoint/2010/main" val="15895299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normAutofit lnSpcReduction="10000"/>
          </a:bodyPr>
          <a:lstStyle/>
          <a:p>
            <a:r>
              <a:rPr lang="en-US" dirty="0" smtClean="0"/>
              <a:t>Performing the venipuncture:</a:t>
            </a:r>
          </a:p>
          <a:p>
            <a:pPr lvl="1"/>
            <a:r>
              <a:rPr lang="en-US" dirty="0" smtClean="0"/>
              <a:t>Anchor the vein by stretching the skin downward below the collection site with the thumb of the </a:t>
            </a:r>
            <a:r>
              <a:rPr lang="en-US" dirty="0" err="1" smtClean="0"/>
              <a:t>nondominant</a:t>
            </a:r>
            <a:r>
              <a:rPr lang="en-US" dirty="0" smtClean="0"/>
              <a:t> hand and swiftly insert the needle into the vein at a 15-degree angle.</a:t>
            </a:r>
          </a:p>
          <a:p>
            <a:pPr lvl="1"/>
            <a:r>
              <a:rPr lang="en-US" dirty="0" smtClean="0"/>
              <a:t>The bevel of the needle should be facing up.</a:t>
            </a:r>
          </a:p>
          <a:p>
            <a:pPr lvl="1"/>
            <a:r>
              <a:rPr lang="en-US" dirty="0" smtClean="0"/>
              <a:t>If the needle is inserted at an angle greater than 15 degrees, it quickly penetrates the other side of the vein and enters other structures, such as nerves or the brachial </a:t>
            </a:r>
            <a:r>
              <a:rPr lang="en-US" dirty="0" smtClean="0"/>
              <a:t>artery, </a:t>
            </a:r>
            <a:r>
              <a:rPr lang="en-US" dirty="0" smtClean="0"/>
              <a:t>and very likely will cause a hematoma or an </a:t>
            </a:r>
            <a:r>
              <a:rPr lang="en-US" dirty="0" err="1" smtClean="0"/>
              <a:t>injry</a:t>
            </a:r>
            <a:r>
              <a:rPr lang="en-US" dirty="0" smtClean="0"/>
              <a:t>.</a:t>
            </a:r>
          </a:p>
          <a:p>
            <a:pPr lvl="1"/>
            <a:r>
              <a:rPr lang="en-US" dirty="0" smtClean="0"/>
              <a:t>Pull back on syringe plunger or push the evacuated tube into the double pointed needle.</a:t>
            </a:r>
          </a:p>
          <a:p>
            <a:pPr lvl="1"/>
            <a:r>
              <a:rPr lang="en-US" dirty="0" smtClean="0"/>
              <a:t>Once blood enters the tube or barrel, ask the patient to unclench the fist.</a:t>
            </a:r>
            <a:endParaRPr lang="en-US" dirty="0"/>
          </a:p>
        </p:txBody>
      </p:sp>
    </p:spTree>
    <p:extLst>
      <p:ext uri="{BB962C8B-B14F-4D97-AF65-F5344CB8AC3E}">
        <p14:creationId xmlns:p14="http://schemas.microsoft.com/office/powerpoint/2010/main" val="160856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Completing the venipuncture</a:t>
            </a:r>
          </a:p>
          <a:p>
            <a:pPr lvl="1"/>
            <a:r>
              <a:rPr lang="en-US" dirty="0" smtClean="0"/>
              <a:t>Continue to draw the specimen(s) as needed to complete the test order.</a:t>
            </a:r>
          </a:p>
          <a:p>
            <a:pPr lvl="1"/>
            <a:r>
              <a:rPr lang="en-US" dirty="0" smtClean="0"/>
              <a:t>Check the patient’s condition periodically.</a:t>
            </a:r>
          </a:p>
          <a:p>
            <a:pPr lvl="1"/>
            <a:r>
              <a:rPr lang="en-US" dirty="0" smtClean="0"/>
              <a:t>As you remove each tube from the needle holder, gently invert it several times before pacing in the rack.</a:t>
            </a:r>
          </a:p>
          <a:p>
            <a:pPr lvl="2"/>
            <a:r>
              <a:rPr lang="en-US" dirty="0" smtClean="0"/>
              <a:t>Tubes with clot activator should be inverted 5 times, light blue tubes for coagulation studies should be inverted 3 or 4 times and all other anticoagulated tubes 8-10 times.</a:t>
            </a:r>
          </a:p>
          <a:p>
            <a:pPr lvl="1"/>
            <a:r>
              <a:rPr lang="en-US" dirty="0" smtClean="0"/>
              <a:t>With the last tube filling release the tourniquet without jarring the needle, and remove the final tube.</a:t>
            </a:r>
          </a:p>
          <a:p>
            <a:pPr lvl="1"/>
            <a:r>
              <a:rPr lang="en-US" dirty="0" smtClean="0"/>
              <a:t>Remove the needle quickly and apply gauze with pressure to the puncture site.</a:t>
            </a:r>
            <a:endParaRPr lang="en-US" dirty="0"/>
          </a:p>
        </p:txBody>
      </p:sp>
    </p:spTree>
    <p:extLst>
      <p:ext uri="{BB962C8B-B14F-4D97-AF65-F5344CB8AC3E}">
        <p14:creationId xmlns:p14="http://schemas.microsoft.com/office/powerpoint/2010/main" val="3893760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Completing the venipuncture:</a:t>
            </a:r>
          </a:p>
          <a:p>
            <a:pPr lvl="1"/>
            <a:r>
              <a:rPr lang="en-US" dirty="0" smtClean="0"/>
              <a:t>Ask the patient to continue applying pressure but do not bend the arm.</a:t>
            </a:r>
          </a:p>
          <a:p>
            <a:pPr lvl="1"/>
            <a:r>
              <a:rPr lang="en-US" dirty="0" smtClean="0"/>
              <a:t>Immediately activate the safety device to cover the needle and dispose of the entire needle / needle holder unit into the sharps container.</a:t>
            </a:r>
          </a:p>
          <a:p>
            <a:pPr lvl="1"/>
            <a:r>
              <a:rPr lang="en-US" dirty="0" smtClean="0"/>
              <a:t>Before applying bandage perform a two-point check to make sure the vein is not leaking.</a:t>
            </a:r>
          </a:p>
          <a:p>
            <a:pPr lvl="2"/>
            <a:r>
              <a:rPr lang="en-US" dirty="0" smtClean="0"/>
              <a:t>Observe the site for 5-10 seconds after releasing pressure.  If visible bleeding occurs, or if the tissue around the puncture site rises, continue applying pressure until the bleeding has stopped.</a:t>
            </a:r>
          </a:p>
          <a:p>
            <a:pPr lvl="1"/>
            <a:r>
              <a:rPr lang="en-US" dirty="0" smtClean="0"/>
              <a:t>Put on bandage and dispose of the gauze in a biohazard waste container.</a:t>
            </a:r>
          </a:p>
          <a:p>
            <a:pPr lvl="1"/>
            <a:r>
              <a:rPr lang="en-US" dirty="0" smtClean="0"/>
              <a:t>Clean gauze, not a cotton ball can be taped over the site in lieu of a bandage.</a:t>
            </a:r>
            <a:endParaRPr lang="en-US" dirty="0"/>
          </a:p>
        </p:txBody>
      </p:sp>
    </p:spTree>
    <p:extLst>
      <p:ext uri="{BB962C8B-B14F-4D97-AF65-F5344CB8AC3E}">
        <p14:creationId xmlns:p14="http://schemas.microsoft.com/office/powerpoint/2010/main" val="1653170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Phlebotomy</a:t>
            </a:r>
          </a:p>
        </p:txBody>
      </p:sp>
      <p:sp>
        <p:nvSpPr>
          <p:cNvPr id="3" name="Content Placeholder 2"/>
          <p:cNvSpPr>
            <a:spLocks noGrp="1"/>
          </p:cNvSpPr>
          <p:nvPr>
            <p:ph idx="1"/>
          </p:nvPr>
        </p:nvSpPr>
        <p:spPr/>
        <p:txBody>
          <a:bodyPr/>
          <a:lstStyle/>
          <a:p>
            <a:r>
              <a:rPr lang="en-US" dirty="0" smtClean="0"/>
              <a:t>Completing the venipuncture:</a:t>
            </a:r>
          </a:p>
          <a:p>
            <a:pPr lvl="1"/>
            <a:r>
              <a:rPr lang="en-US" dirty="0" smtClean="0"/>
              <a:t>Label all tubes by the patient’s side.  Never leave the room or release an outpatient until the tubes have been labeled.</a:t>
            </a:r>
          </a:p>
          <a:p>
            <a:pPr lvl="1"/>
            <a:r>
              <a:rPr lang="en-US" dirty="0" smtClean="0"/>
              <a:t>Assess the patient’s status one last time, then dismiss the patient.</a:t>
            </a:r>
          </a:p>
          <a:p>
            <a:pPr lvl="1"/>
            <a:r>
              <a:rPr lang="en-US" dirty="0" smtClean="0"/>
              <a:t>Be sure to record procedure on chart.</a:t>
            </a:r>
            <a:endParaRPr lang="en-US" dirty="0"/>
          </a:p>
        </p:txBody>
      </p:sp>
    </p:spTree>
    <p:extLst>
      <p:ext uri="{BB962C8B-B14F-4D97-AF65-F5344CB8AC3E}">
        <p14:creationId xmlns:p14="http://schemas.microsoft.com/office/powerpoint/2010/main" val="1078576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0779" y="2237874"/>
            <a:ext cx="2996615" cy="282219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1934" y="2753623"/>
            <a:ext cx="1790700" cy="1790700"/>
          </a:xfrm>
          <a:prstGeom prst="rect">
            <a:avLst/>
          </a:prstGeom>
        </p:spPr>
      </p:pic>
    </p:spTree>
    <p:extLst>
      <p:ext uri="{BB962C8B-B14F-4D97-AF65-F5344CB8AC3E}">
        <p14:creationId xmlns:p14="http://schemas.microsoft.com/office/powerpoint/2010/main" val="249465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endParaRPr lang="en-US" dirty="0" smtClean="0"/>
          </a:p>
          <a:p>
            <a:r>
              <a:rPr lang="en-US" dirty="0" smtClean="0"/>
              <a:t>Venipuncture:  blood taken directly from a surface vein.</a:t>
            </a:r>
          </a:p>
          <a:p>
            <a:pPr lvl="1"/>
            <a:r>
              <a:rPr lang="en-US" dirty="0" smtClean="0"/>
              <a:t>Vein is punctured with a needle</a:t>
            </a:r>
          </a:p>
          <a:p>
            <a:pPr lvl="1"/>
            <a:r>
              <a:rPr lang="en-US" dirty="0" smtClean="0"/>
              <a:t>Blood is collected either in a syringe or in a stoppered tube.</a:t>
            </a:r>
          </a:p>
          <a:p>
            <a:pPr lvl="1"/>
            <a:r>
              <a:rPr lang="en-US" dirty="0" smtClean="0"/>
              <a:t>Procedure is safe when perform by a professional but must be performed with care.</a:t>
            </a:r>
          </a:p>
          <a:p>
            <a:pPr lvl="1"/>
            <a:r>
              <a:rPr lang="en-US" dirty="0" smtClean="0"/>
              <a:t>Practice is needed to become skilled and confident in the technique of venipuncture.</a:t>
            </a:r>
            <a:endParaRPr lang="en-US" dirty="0"/>
          </a:p>
        </p:txBody>
      </p:sp>
    </p:spTree>
    <p:extLst>
      <p:ext uri="{BB962C8B-B14F-4D97-AF65-F5344CB8AC3E}">
        <p14:creationId xmlns:p14="http://schemas.microsoft.com/office/powerpoint/2010/main" val="203809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Patient preparation:</a:t>
            </a:r>
          </a:p>
          <a:p>
            <a:pPr lvl="1"/>
            <a:r>
              <a:rPr lang="en-US" dirty="0" smtClean="0"/>
              <a:t>Seat patient in venipuncture chair</a:t>
            </a:r>
          </a:p>
          <a:p>
            <a:pPr lvl="1"/>
            <a:r>
              <a:rPr lang="en-US" dirty="0" smtClean="0"/>
              <a:t>History of syncope; have the patient lie down on examination table.</a:t>
            </a:r>
          </a:p>
          <a:p>
            <a:r>
              <a:rPr lang="en-US" dirty="0" smtClean="0"/>
              <a:t>Equipment used:</a:t>
            </a:r>
          </a:p>
          <a:p>
            <a:pPr lvl="1"/>
            <a:r>
              <a:rPr lang="en-US" dirty="0" smtClean="0"/>
              <a:t>Phlebotomists carry the equipment in a portable tray.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327" y="4090738"/>
            <a:ext cx="4066674" cy="2292266"/>
          </a:xfrm>
          <a:prstGeom prst="rect">
            <a:avLst/>
          </a:prstGeom>
        </p:spPr>
      </p:pic>
    </p:spTree>
    <p:extLst>
      <p:ext uri="{BB962C8B-B14F-4D97-AF65-F5344CB8AC3E}">
        <p14:creationId xmlns:p14="http://schemas.microsoft.com/office/powerpoint/2010/main" val="402911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lstStyle/>
          <a:p>
            <a:r>
              <a:rPr lang="en-US" dirty="0" smtClean="0"/>
              <a:t>Equipment for routine venipuncture:</a:t>
            </a:r>
          </a:p>
          <a:p>
            <a:pPr lvl="1"/>
            <a:r>
              <a:rPr lang="en-US" dirty="0" smtClean="0"/>
              <a:t>Double-pointed safety needles</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dirty="0" smtClean="0"/>
              <a:t>Evacuated stoppered tubes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5832" y="2727158"/>
            <a:ext cx="4355431" cy="212557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1111" y="4714875"/>
            <a:ext cx="2143125" cy="2143125"/>
          </a:xfrm>
          <a:prstGeom prst="rect">
            <a:avLst/>
          </a:prstGeom>
        </p:spPr>
      </p:pic>
    </p:spTree>
    <p:extLst>
      <p:ext uri="{BB962C8B-B14F-4D97-AF65-F5344CB8AC3E}">
        <p14:creationId xmlns:p14="http://schemas.microsoft.com/office/powerpoint/2010/main" val="1641216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p:txBody>
          <a:bodyPr>
            <a:normAutofit lnSpcReduction="10000"/>
          </a:bodyPr>
          <a:lstStyle/>
          <a:p>
            <a:r>
              <a:rPr lang="en-US" dirty="0" smtClean="0"/>
              <a:t>Phlebotomy Equipment</a:t>
            </a:r>
          </a:p>
          <a:p>
            <a:pPr lvl="1"/>
            <a:r>
              <a:rPr lang="en-US" dirty="0" smtClean="0"/>
              <a:t>Needle holder</a:t>
            </a:r>
          </a:p>
          <a:p>
            <a:pPr lvl="1"/>
            <a:r>
              <a:rPr lang="en-US" dirty="0" smtClean="0"/>
              <a:t>Sharps container</a:t>
            </a:r>
          </a:p>
          <a:p>
            <a:pPr lvl="1"/>
            <a:r>
              <a:rPr lang="en-US" dirty="0" smtClean="0"/>
              <a:t>Syringes</a:t>
            </a:r>
          </a:p>
          <a:p>
            <a:pPr lvl="1"/>
            <a:r>
              <a:rPr lang="en-US" dirty="0" smtClean="0"/>
              <a:t>Winged infusion sets (butterfly needles)</a:t>
            </a:r>
          </a:p>
          <a:p>
            <a:pPr lvl="1"/>
            <a:r>
              <a:rPr lang="en-US" dirty="0" smtClean="0"/>
              <a:t>Tourniquet</a:t>
            </a:r>
          </a:p>
          <a:p>
            <a:pPr lvl="1"/>
            <a:r>
              <a:rPr lang="en-US" dirty="0" smtClean="0"/>
              <a:t>Marking pen</a:t>
            </a:r>
          </a:p>
          <a:p>
            <a:pPr lvl="1"/>
            <a:r>
              <a:rPr lang="en-US" dirty="0" smtClean="0"/>
              <a:t>Alcohol swabs</a:t>
            </a:r>
          </a:p>
          <a:p>
            <a:pPr lvl="1"/>
            <a:r>
              <a:rPr lang="en-US" dirty="0" smtClean="0"/>
              <a:t>Gauze pads</a:t>
            </a:r>
          </a:p>
          <a:p>
            <a:pPr lvl="1"/>
            <a:r>
              <a:rPr lang="en-US" dirty="0" smtClean="0"/>
              <a:t>Bandages</a:t>
            </a:r>
          </a:p>
          <a:p>
            <a:pPr lvl="1"/>
            <a:r>
              <a:rPr lang="en-US" dirty="0" smtClean="0"/>
              <a:t>Gloves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921" y="1996490"/>
            <a:ext cx="2143125" cy="2143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9921" y="4301039"/>
            <a:ext cx="2286000" cy="1714500"/>
          </a:xfrm>
          <a:prstGeom prst="rect">
            <a:avLst/>
          </a:prstGeom>
        </p:spPr>
      </p:pic>
    </p:spTree>
    <p:extLst>
      <p:ext uri="{BB962C8B-B14F-4D97-AF65-F5344CB8AC3E}">
        <p14:creationId xmlns:p14="http://schemas.microsoft.com/office/powerpoint/2010/main" val="768064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211" y="1459832"/>
            <a:ext cx="1962150" cy="206153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5650" y="1690688"/>
            <a:ext cx="2800350" cy="16383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4105" y="3713747"/>
            <a:ext cx="4283242" cy="2236370"/>
          </a:xfrm>
          <a:prstGeom prst="rect">
            <a:avLst/>
          </a:prstGeom>
        </p:spPr>
      </p:pic>
    </p:spTree>
    <p:extLst>
      <p:ext uri="{BB962C8B-B14F-4D97-AF65-F5344CB8AC3E}">
        <p14:creationId xmlns:p14="http://schemas.microsoft.com/office/powerpoint/2010/main" val="292166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Phlebotomy</a:t>
            </a:r>
            <a:endParaRPr lang="en-US" dirty="0"/>
          </a:p>
        </p:txBody>
      </p:sp>
      <p:sp>
        <p:nvSpPr>
          <p:cNvPr id="3" name="Content Placeholder 2"/>
          <p:cNvSpPr>
            <a:spLocks noGrp="1"/>
          </p:cNvSpPr>
          <p:nvPr>
            <p:ph idx="1"/>
          </p:nvPr>
        </p:nvSpPr>
        <p:spPr>
          <a:xfrm>
            <a:off x="838200" y="1355558"/>
            <a:ext cx="10515600" cy="4821405"/>
          </a:xfrm>
        </p:spPr>
        <p:txBody>
          <a:bodyPr/>
          <a:lstStyle/>
          <a:p>
            <a:r>
              <a:rPr lang="en-US" dirty="0" smtClean="0"/>
              <a:t>Equipment</a:t>
            </a:r>
          </a:p>
          <a:p>
            <a:pPr lvl="1"/>
            <a:r>
              <a:rPr lang="en-US" dirty="0" smtClean="0"/>
              <a:t>Gloves</a:t>
            </a:r>
          </a:p>
          <a:p>
            <a:pPr lvl="2"/>
            <a:r>
              <a:rPr lang="en-US" dirty="0" smtClean="0"/>
              <a:t>Employers must provide employees gloves including the hypoallergenic, powderless and vinyl types as needed.</a:t>
            </a:r>
          </a:p>
          <a:p>
            <a:pPr lvl="3"/>
            <a:r>
              <a:rPr lang="en-US" dirty="0" smtClean="0"/>
              <a:t>Always ask patients about latex allergy</a:t>
            </a:r>
          </a:p>
          <a:p>
            <a:pPr lvl="3"/>
            <a:r>
              <a:rPr lang="en-US" dirty="0" smtClean="0"/>
              <a:t>Use latex free if patient has allergies</a:t>
            </a:r>
          </a:p>
          <a:p>
            <a:pPr lvl="3"/>
            <a:r>
              <a:rPr lang="en-US" dirty="0" smtClean="0"/>
              <a:t>Most facilities now provide only latex free equipment; tourniquets, gloves, and bandages.</a:t>
            </a:r>
          </a:p>
          <a:p>
            <a:pPr lvl="2"/>
            <a:r>
              <a:rPr lang="en-US" dirty="0" smtClean="0"/>
              <a:t>OSHA</a:t>
            </a:r>
          </a:p>
          <a:p>
            <a:pPr lvl="3"/>
            <a:r>
              <a:rPr lang="en-US" dirty="0" smtClean="0"/>
              <a:t>Requires healthcare workers to wear gloves during venipuncture.</a:t>
            </a:r>
          </a:p>
          <a:p>
            <a:pPr lvl="3"/>
            <a:r>
              <a:rPr lang="en-US" dirty="0" smtClean="0"/>
              <a:t>Does not specify when during the course of the procedure the globes must be put on.</a:t>
            </a:r>
          </a:p>
          <a:p>
            <a:pPr lvl="3"/>
            <a:r>
              <a:rPr lang="en-US" dirty="0" smtClean="0"/>
              <a:t>Because veins can be difficult to locate with gloved fingertips, the site may be palpated before gloves are put on</a:t>
            </a:r>
          </a:p>
          <a:p>
            <a:pPr lvl="3"/>
            <a:r>
              <a:rPr lang="en-US" dirty="0" smtClean="0"/>
              <a:t>Standards establish by Clinical and Laboratory Standards Institutes (CLSI) states that gloves should be put on after vein palpitation but before preparation of site.</a:t>
            </a:r>
          </a:p>
        </p:txBody>
      </p:sp>
    </p:spTree>
    <p:extLst>
      <p:ext uri="{BB962C8B-B14F-4D97-AF65-F5344CB8AC3E}">
        <p14:creationId xmlns:p14="http://schemas.microsoft.com/office/powerpoint/2010/main" val="1539976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3213</Words>
  <Application>Microsoft Office PowerPoint</Application>
  <PresentationFormat>Widescreen</PresentationFormat>
  <Paragraphs>250</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Phlebotomy</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Phlebotomy</dc:title>
  <dc:creator>Constance Mollo</dc:creator>
  <cp:lastModifiedBy>Constance Mollo</cp:lastModifiedBy>
  <cp:revision>39</cp:revision>
  <dcterms:created xsi:type="dcterms:W3CDTF">2014-09-24T20:26:45Z</dcterms:created>
  <dcterms:modified xsi:type="dcterms:W3CDTF">2014-10-01T18:23:01Z</dcterms:modified>
</cp:coreProperties>
</file>