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9" r:id="rId19"/>
    <p:sldId id="273" r:id="rId20"/>
    <p:sldId id="274" r:id="rId21"/>
    <p:sldId id="276" r:id="rId22"/>
    <p:sldId id="277" r:id="rId23"/>
    <p:sldId id="278"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2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290866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375012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50314B-C855-4BDD-B9CC-B28B676C0B0C}"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391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1114491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50314B-C855-4BDD-B9CC-B28B676C0B0C}"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83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362709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1014581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289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327039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5759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28750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12996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32988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282884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344296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996CE-C373-4010-BC36-05C23DEAF1A0}"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179095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7996CE-C373-4010-BC36-05C23DEAF1A0}" type="datetimeFigureOut">
              <a:rPr lang="en-US" smtClean="0"/>
              <a:pPr/>
              <a:t>9/20/2016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A50314B-C855-4BDD-B9CC-B28B676C0B0C}" type="slidenum">
              <a:rPr lang="en-US" smtClean="0"/>
              <a:pPr/>
              <a:t>‹#›</a:t>
            </a:fld>
            <a:endParaRPr lang="en-US" dirty="0"/>
          </a:p>
        </p:txBody>
      </p:sp>
    </p:spTree>
    <p:extLst>
      <p:ext uri="{BB962C8B-B14F-4D97-AF65-F5344CB8AC3E}">
        <p14:creationId xmlns:p14="http://schemas.microsoft.com/office/powerpoint/2010/main" val="128309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Collection</a:t>
            </a:r>
            <a:endParaRPr lang="en-US" dirty="0"/>
          </a:p>
        </p:txBody>
      </p:sp>
      <p:sp>
        <p:nvSpPr>
          <p:cNvPr id="3" name="Subtitle 2"/>
          <p:cNvSpPr>
            <a:spLocks noGrp="1"/>
          </p:cNvSpPr>
          <p:nvPr>
            <p:ph type="subTitle" idx="1"/>
          </p:nvPr>
        </p:nvSpPr>
        <p:spPr/>
        <p:txBody>
          <a:bodyPr/>
          <a:lstStyle/>
          <a:p>
            <a:r>
              <a:rPr lang="en-US" dirty="0" smtClean="0"/>
              <a:t>Arteries, Veins and Capillaries</a:t>
            </a:r>
            <a:endParaRPr lang="en-US" dirty="0"/>
          </a:p>
        </p:txBody>
      </p:sp>
    </p:spTree>
    <p:extLst>
      <p:ext uri="{BB962C8B-B14F-4D97-AF65-F5344CB8AC3E}">
        <p14:creationId xmlns:p14="http://schemas.microsoft.com/office/powerpoint/2010/main" val="346973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505042"/>
            <a:ext cx="9514114" cy="1119617"/>
          </a:xfrm>
        </p:spPr>
        <p:txBody>
          <a:bodyPr/>
          <a:lstStyle/>
          <a:p>
            <a:r>
              <a:rPr lang="en-US" dirty="0"/>
              <a:t>Function and Structure of Blood Vessels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5819" y="1224509"/>
            <a:ext cx="5038725" cy="5566816"/>
          </a:xfrm>
        </p:spPr>
      </p:pic>
      <p:sp>
        <p:nvSpPr>
          <p:cNvPr id="7" name="TextBox 6"/>
          <p:cNvSpPr txBox="1"/>
          <p:nvPr/>
        </p:nvSpPr>
        <p:spPr>
          <a:xfrm>
            <a:off x="6276975" y="6438900"/>
            <a:ext cx="1228725" cy="276999"/>
          </a:xfrm>
          <a:prstGeom prst="rect">
            <a:avLst/>
          </a:prstGeom>
          <a:noFill/>
        </p:spPr>
        <p:txBody>
          <a:bodyPr wrap="square" rtlCol="0">
            <a:spAutoFit/>
          </a:bodyPr>
          <a:lstStyle/>
          <a:p>
            <a:r>
              <a:rPr lang="en-US" sz="1200" dirty="0" smtClean="0"/>
              <a:t>Trunk and legs</a:t>
            </a:r>
            <a:endParaRPr lang="en-US" sz="1200" dirty="0"/>
          </a:p>
        </p:txBody>
      </p:sp>
    </p:spTree>
    <p:extLst>
      <p:ext uri="{BB962C8B-B14F-4D97-AF65-F5344CB8AC3E}">
        <p14:creationId xmlns:p14="http://schemas.microsoft.com/office/powerpoint/2010/main" val="651993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2442" y="1868905"/>
            <a:ext cx="7411934" cy="4170947"/>
          </a:xfrm>
        </p:spPr>
      </p:pic>
    </p:spTree>
    <p:extLst>
      <p:ext uri="{BB962C8B-B14F-4D97-AF65-F5344CB8AC3E}">
        <p14:creationId xmlns:p14="http://schemas.microsoft.com/office/powerpoint/2010/main" val="433814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and Structure of Blood Vessels</a:t>
            </a:r>
          </a:p>
        </p:txBody>
      </p:sp>
      <p:sp>
        <p:nvSpPr>
          <p:cNvPr id="3" name="Content Placeholder 2"/>
          <p:cNvSpPr>
            <a:spLocks noGrp="1"/>
          </p:cNvSpPr>
          <p:nvPr>
            <p:ph idx="1"/>
          </p:nvPr>
        </p:nvSpPr>
        <p:spPr/>
        <p:txBody>
          <a:bodyPr/>
          <a:lstStyle/>
          <a:p>
            <a:r>
              <a:rPr lang="en-US" dirty="0" smtClean="0"/>
              <a:t>Comparison of Blood Substances</a:t>
            </a:r>
          </a:p>
          <a:p>
            <a:pPr lvl="1"/>
            <a:r>
              <a:rPr lang="en-US" dirty="0" smtClean="0"/>
              <a:t>The composition of capillary blood is different from that of venous blood.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1972199"/>
              </p:ext>
            </p:extLst>
          </p:nvPr>
        </p:nvGraphicFramePr>
        <p:xfrm>
          <a:off x="2032000" y="3825240"/>
          <a:ext cx="8128000" cy="4411980"/>
        </p:xfrm>
        <a:graphic>
          <a:graphicData uri="http://schemas.openxmlformats.org/drawingml/2006/table">
            <a:tbl>
              <a:tblPr firstRow="1" bandRow="1">
                <a:tableStyleId>{5C22544A-7EE6-4342-B048-85BDC9FD1C3A}</a:tableStyleId>
              </a:tblPr>
              <a:tblGrid>
                <a:gridCol w="8128000"/>
              </a:tblGrid>
              <a:tr h="1470660">
                <a:tc>
                  <a:txBody>
                    <a:bodyPr/>
                    <a:lstStyle/>
                    <a:p>
                      <a:r>
                        <a:rPr lang="en-US" u="sng" dirty="0" smtClean="0"/>
                        <a:t>Capillary</a:t>
                      </a:r>
                      <a:r>
                        <a:rPr lang="en-US" u="sng" baseline="0" dirty="0" smtClean="0"/>
                        <a:t> Blood</a:t>
                      </a:r>
                      <a:r>
                        <a:rPr lang="en-US" baseline="0" dirty="0" smtClean="0"/>
                        <a:t>                                                                     </a:t>
                      </a:r>
                      <a:r>
                        <a:rPr lang="en-US" u="sng" baseline="0" dirty="0" smtClean="0"/>
                        <a:t>Venous  Blood</a:t>
                      </a:r>
                    </a:p>
                    <a:p>
                      <a:r>
                        <a:rPr lang="en-US" baseline="0" dirty="0" smtClean="0"/>
                        <a:t>Hemoglobin higher                                                              Potassium higher</a:t>
                      </a:r>
                    </a:p>
                    <a:p>
                      <a:r>
                        <a:rPr lang="en-US" baseline="0" dirty="0" smtClean="0"/>
                        <a:t>Glucose higher                                                                 Total protein higher</a:t>
                      </a:r>
                    </a:p>
                    <a:p>
                      <a:r>
                        <a:rPr lang="en-US" baseline="0" dirty="0" smtClean="0"/>
                        <a:t>                                                                                            Calcium higher</a:t>
                      </a:r>
                      <a:endParaRPr lang="en-US" dirty="0"/>
                    </a:p>
                  </a:txBody>
                  <a:tcPr/>
                </a:tc>
              </a:tr>
              <a:tr h="1470660">
                <a:tc>
                  <a:txBody>
                    <a:bodyPr/>
                    <a:lstStyle/>
                    <a:p>
                      <a:endParaRPr lang="en-US" dirty="0"/>
                    </a:p>
                  </a:txBody>
                  <a:tcPr/>
                </a:tc>
              </a:tr>
              <a:tr h="1470660">
                <a:tc>
                  <a:txBody>
                    <a:bodyPr/>
                    <a:lstStyle/>
                    <a:p>
                      <a:endParaRPr lang="en-US" dirty="0"/>
                    </a:p>
                  </a:txBody>
                  <a:tcPr/>
                </a:tc>
              </a:tr>
            </a:tbl>
          </a:graphicData>
        </a:graphic>
      </p:graphicFrame>
    </p:spTree>
    <p:extLst>
      <p:ext uri="{BB962C8B-B14F-4D97-AF65-F5344CB8AC3E}">
        <p14:creationId xmlns:p14="http://schemas.microsoft.com/office/powerpoint/2010/main" val="3674044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and Structure of Blood Vessels</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Comparison of Blood Substances</a:t>
            </a:r>
            <a:br>
              <a:rPr lang="en-US" dirty="0" smtClean="0"/>
            </a:br>
            <a:endParaRPr lang="en-US" dirty="0" smtClean="0"/>
          </a:p>
          <a:p>
            <a:pPr lvl="1"/>
            <a:r>
              <a:rPr lang="en-US" dirty="0" smtClean="0"/>
              <a:t>Because capillary and venous blood specimens may yield different test results, performance of a capillary technique must always be reported.</a:t>
            </a:r>
          </a:p>
          <a:p>
            <a:pPr lvl="1"/>
            <a:r>
              <a:rPr lang="en-US" dirty="0" smtClean="0"/>
              <a:t>Additionally, if an analyte from previous table needs to be retested, the same blood collection technique must be used.  (Especially significant when comparing glucose results during a glucose tolerance test that requires multiple glucose tests during a 2-3 hour time frame.</a:t>
            </a:r>
            <a:endParaRPr lang="en-US" dirty="0"/>
          </a:p>
        </p:txBody>
      </p:sp>
    </p:spTree>
    <p:extLst>
      <p:ext uri="{BB962C8B-B14F-4D97-AF65-F5344CB8AC3E}">
        <p14:creationId xmlns:p14="http://schemas.microsoft.com/office/powerpoint/2010/main" val="37777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Puncture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Capillary or dermal puncture</a:t>
            </a:r>
          </a:p>
          <a:p>
            <a:pPr lvl="1"/>
            <a:r>
              <a:rPr lang="en-US" dirty="0" smtClean="0"/>
              <a:t>An efficient means of collecting a blood specimen when only a </a:t>
            </a:r>
            <a:r>
              <a:rPr lang="en-US" u="sng" dirty="0" smtClean="0"/>
              <a:t>small amount </a:t>
            </a:r>
            <a:r>
              <a:rPr lang="en-US" dirty="0" smtClean="0"/>
              <a:t>of blood is required.</a:t>
            </a:r>
          </a:p>
          <a:p>
            <a:pPr lvl="1"/>
            <a:r>
              <a:rPr lang="en-US" dirty="0" smtClean="0"/>
              <a:t>Capillary puncture is warranted in the following situations:</a:t>
            </a:r>
          </a:p>
          <a:p>
            <a:pPr lvl="2"/>
            <a:r>
              <a:rPr lang="en-US" dirty="0" smtClean="0"/>
              <a:t>Older patients</a:t>
            </a:r>
          </a:p>
          <a:p>
            <a:pPr lvl="2"/>
            <a:r>
              <a:rPr lang="en-US" dirty="0" smtClean="0"/>
              <a:t>Pediatric patients</a:t>
            </a:r>
          </a:p>
          <a:p>
            <a:pPr lvl="2"/>
            <a:r>
              <a:rPr lang="en-US" dirty="0" smtClean="0"/>
              <a:t>Frequent glucose monitoring</a:t>
            </a:r>
          </a:p>
          <a:p>
            <a:pPr lvl="2"/>
            <a:r>
              <a:rPr lang="en-US" dirty="0" smtClean="0"/>
              <a:t>Patients with burns or scars in venipuncture sites.</a:t>
            </a:r>
          </a:p>
          <a:p>
            <a:pPr lvl="2"/>
            <a:r>
              <a:rPr lang="en-US" dirty="0" smtClean="0"/>
              <a:t>Obese patients</a:t>
            </a:r>
          </a:p>
          <a:p>
            <a:pPr lvl="2"/>
            <a:r>
              <a:rPr lang="en-US" dirty="0" smtClean="0"/>
              <a:t>Patients receiving intravenous therapy</a:t>
            </a:r>
          </a:p>
          <a:p>
            <a:pPr lvl="2"/>
            <a:r>
              <a:rPr lang="en-US" dirty="0" smtClean="0"/>
              <a:t>Patients who have had a mastectomy</a:t>
            </a:r>
          </a:p>
          <a:p>
            <a:pPr lvl="2"/>
            <a:r>
              <a:rPr lang="en-US" dirty="0" smtClean="0"/>
              <a:t>At risk for venous thrombosis</a:t>
            </a:r>
          </a:p>
          <a:p>
            <a:pPr marL="914400" lvl="2" indent="0">
              <a:buNone/>
            </a:pPr>
            <a:endParaRPr lang="en-US" dirty="0"/>
          </a:p>
        </p:txBody>
      </p:sp>
    </p:spTree>
    <p:extLst>
      <p:ext uri="{BB962C8B-B14F-4D97-AF65-F5344CB8AC3E}">
        <p14:creationId xmlns:p14="http://schemas.microsoft.com/office/powerpoint/2010/main" val="42370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lstStyle/>
          <a:p>
            <a:r>
              <a:rPr lang="en-US" dirty="0" smtClean="0"/>
              <a:t>Capillary punctures are warranted in the following conditions continued from previous slide.</a:t>
            </a:r>
          </a:p>
          <a:p>
            <a:pPr lvl="1"/>
            <a:r>
              <a:rPr lang="en-US" dirty="0" smtClean="0"/>
              <a:t>Patients who are severely dehydrated</a:t>
            </a:r>
          </a:p>
          <a:p>
            <a:pPr lvl="1"/>
            <a:r>
              <a:rPr lang="en-US" dirty="0" smtClean="0"/>
              <a:t>Tests that require a small volume of blood.</a:t>
            </a:r>
          </a:p>
          <a:p>
            <a:r>
              <a:rPr lang="en-US" dirty="0" smtClean="0"/>
              <a:t>As mentioned capillary blood is a mixture of arterial and venous blood with small amounts of tissue fluids.(especially in the first drop of blood.)</a:t>
            </a:r>
          </a:p>
        </p:txBody>
      </p:sp>
    </p:spTree>
    <p:extLst>
      <p:ext uri="{BB962C8B-B14F-4D97-AF65-F5344CB8AC3E}">
        <p14:creationId xmlns:p14="http://schemas.microsoft.com/office/powerpoint/2010/main" val="213325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normAutofit fontScale="92500" lnSpcReduction="20000"/>
          </a:bodyPr>
          <a:lstStyle/>
          <a:p>
            <a:r>
              <a:rPr lang="en-US" dirty="0" smtClean="0"/>
              <a:t>Equipment:</a:t>
            </a:r>
          </a:p>
          <a:p>
            <a:pPr lvl="1"/>
            <a:r>
              <a:rPr lang="en-US" dirty="0" smtClean="0"/>
              <a:t>The device used to perform a dermal puncture is the lancet, which delivers a quick puncture to a predetermined depth.</a:t>
            </a:r>
          </a:p>
          <a:p>
            <a:pPr lvl="2"/>
            <a:r>
              <a:rPr lang="en-US" dirty="0" smtClean="0"/>
              <a:t>OSHA has directed that lancets must have retractable blades</a:t>
            </a:r>
          </a:p>
          <a:p>
            <a:pPr lvl="2"/>
            <a:r>
              <a:rPr lang="en-US" dirty="0" smtClean="0"/>
              <a:t>They must also have locks that prevent accidental puncture after use and that prevent the device from being reused.</a:t>
            </a:r>
          </a:p>
          <a:p>
            <a:pPr lvl="2"/>
            <a:r>
              <a:rPr lang="en-US" dirty="0" smtClean="0"/>
              <a:t>Must always be discarded in a sharps container.</a:t>
            </a:r>
          </a:p>
          <a:p>
            <a:pPr lvl="1"/>
            <a:r>
              <a:rPr lang="en-US" dirty="0" smtClean="0"/>
              <a:t>Collection containers.</a:t>
            </a:r>
          </a:p>
          <a:p>
            <a:pPr lvl="2"/>
            <a:r>
              <a:rPr lang="en-US" dirty="0" smtClean="0"/>
              <a:t>Different types of collection devices and containers are available and the ones used depend on the test to be performed.</a:t>
            </a:r>
          </a:p>
          <a:p>
            <a:pPr lvl="2"/>
            <a:r>
              <a:rPr lang="en-US" dirty="0" smtClean="0"/>
              <a:t>Microcollection, or Microtainer, tubes hold up to 0.75mL of blood and are available with a variety of anticoagulants and additives.   Tops are color-coded in the same fashion as evacuated tubes.</a:t>
            </a:r>
          </a:p>
          <a:p>
            <a:pPr lvl="2"/>
            <a:r>
              <a:rPr lang="en-US" dirty="0" smtClean="0"/>
              <a:t>Blood is collected drop-wise into these containers through a funnel-like device.  Also to be used are capillary tubes.</a:t>
            </a:r>
          </a:p>
        </p:txBody>
      </p:sp>
    </p:spTree>
    <p:extLst>
      <p:ext uri="{BB962C8B-B14F-4D97-AF65-F5344CB8AC3E}">
        <p14:creationId xmlns:p14="http://schemas.microsoft.com/office/powerpoint/2010/main" val="312822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normAutofit/>
          </a:bodyPr>
          <a:lstStyle/>
          <a:p>
            <a:r>
              <a:rPr lang="en-US" dirty="0" smtClean="0"/>
              <a:t>Containers:</a:t>
            </a:r>
          </a:p>
          <a:p>
            <a:pPr lvl="1"/>
            <a:r>
              <a:rPr lang="en-US" dirty="0" smtClean="0"/>
              <a:t>Capillary tubes:</a:t>
            </a:r>
          </a:p>
          <a:p>
            <a:pPr lvl="2"/>
            <a:r>
              <a:rPr lang="en-US" dirty="0" smtClean="0"/>
              <a:t>Glass or plastic tubes that draw blood by capillary action (blood fills into these narrow tubes without the need for suction.)</a:t>
            </a:r>
          </a:p>
          <a:p>
            <a:pPr lvl="2"/>
            <a:r>
              <a:rPr lang="en-US" dirty="0" smtClean="0"/>
              <a:t>If the capillary tube is coated with the anticoagulant heparin, a red band will be seen at the top of tube.  A common heparin-coated tube is the microhematocrit tube used for determining the percentage of packed red blood cells in the microhematocrit test.</a:t>
            </a:r>
          </a:p>
          <a:p>
            <a:pPr lvl="1"/>
            <a:r>
              <a:rPr lang="en-US" dirty="0" smtClean="0"/>
              <a:t>Manufacturers also provide various collection devices for obtaining small amounts of blood for “point of care” testing such as for glucose, hemoglobin A1c and cholesterol.</a:t>
            </a:r>
          </a:p>
          <a:p>
            <a:pPr lvl="1"/>
            <a:r>
              <a:rPr lang="en-US" dirty="0" smtClean="0"/>
              <a:t>Blood collected from capillary puncture also can be deposited on paper cards such as the Gutherie card to test neonates for certain metabolic disorders such as phenylketonuria (PKU)</a:t>
            </a:r>
          </a:p>
        </p:txBody>
      </p:sp>
    </p:spTree>
    <p:extLst>
      <p:ext uri="{BB962C8B-B14F-4D97-AF65-F5344CB8AC3E}">
        <p14:creationId xmlns:p14="http://schemas.microsoft.com/office/powerpoint/2010/main" val="240038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Puncture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664" y="1690688"/>
            <a:ext cx="2547436" cy="249630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085" y="1779921"/>
            <a:ext cx="2611604" cy="24632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053" y="4692317"/>
            <a:ext cx="3368843" cy="2022558"/>
          </a:xfrm>
          <a:prstGeom prst="rect">
            <a:avLst/>
          </a:prstGeom>
        </p:spPr>
      </p:pic>
      <p:sp>
        <p:nvSpPr>
          <p:cNvPr id="7" name="TextBox 6"/>
          <p:cNvSpPr txBox="1"/>
          <p:nvPr/>
        </p:nvSpPr>
        <p:spPr>
          <a:xfrm>
            <a:off x="3328737" y="2141621"/>
            <a:ext cx="1860884" cy="369332"/>
          </a:xfrm>
          <a:prstGeom prst="rect">
            <a:avLst/>
          </a:prstGeom>
          <a:noFill/>
        </p:spPr>
        <p:txBody>
          <a:bodyPr wrap="square" rtlCol="0">
            <a:spAutoFit/>
          </a:bodyPr>
          <a:lstStyle/>
          <a:p>
            <a:r>
              <a:rPr lang="en-US" dirty="0" smtClean="0"/>
              <a:t>Capillary tubes</a:t>
            </a:r>
            <a:endParaRPr lang="en-US" dirty="0"/>
          </a:p>
        </p:txBody>
      </p:sp>
      <p:sp>
        <p:nvSpPr>
          <p:cNvPr id="9" name="TextBox 8"/>
          <p:cNvSpPr txBox="1"/>
          <p:nvPr/>
        </p:nvSpPr>
        <p:spPr>
          <a:xfrm>
            <a:off x="8133347" y="2302042"/>
            <a:ext cx="1941095" cy="369332"/>
          </a:xfrm>
          <a:prstGeom prst="rect">
            <a:avLst/>
          </a:prstGeom>
          <a:noFill/>
        </p:spPr>
        <p:txBody>
          <a:bodyPr wrap="square" rtlCol="0">
            <a:spAutoFit/>
          </a:bodyPr>
          <a:lstStyle/>
          <a:p>
            <a:r>
              <a:rPr lang="en-US" dirty="0" smtClean="0"/>
              <a:t>Microtainer tubes</a:t>
            </a:r>
            <a:endParaRPr lang="en-US" dirty="0"/>
          </a:p>
        </p:txBody>
      </p:sp>
      <p:sp>
        <p:nvSpPr>
          <p:cNvPr id="10" name="TextBox 9"/>
          <p:cNvSpPr txBox="1"/>
          <p:nvPr/>
        </p:nvSpPr>
        <p:spPr>
          <a:xfrm>
            <a:off x="6312568" y="4940968"/>
            <a:ext cx="4371474" cy="369332"/>
          </a:xfrm>
          <a:prstGeom prst="rect">
            <a:avLst/>
          </a:prstGeom>
          <a:noFill/>
        </p:spPr>
        <p:txBody>
          <a:bodyPr wrap="square" rtlCol="0">
            <a:spAutoFit/>
          </a:bodyPr>
          <a:lstStyle/>
          <a:p>
            <a:r>
              <a:rPr lang="en-US" dirty="0" smtClean="0"/>
              <a:t>Gutherie card;PKU testing</a:t>
            </a:r>
            <a:endParaRPr lang="en-US" dirty="0"/>
          </a:p>
        </p:txBody>
      </p:sp>
    </p:spTree>
    <p:extLst>
      <p:ext uri="{BB962C8B-B14F-4D97-AF65-F5344CB8AC3E}">
        <p14:creationId xmlns:p14="http://schemas.microsoft.com/office/powerpoint/2010/main" val="258657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lstStyle/>
          <a:p>
            <a:r>
              <a:rPr lang="en-US" dirty="0" smtClean="0"/>
              <a:t>Routine Capillary Puncture:</a:t>
            </a:r>
          </a:p>
          <a:p>
            <a:pPr lvl="1"/>
            <a:r>
              <a:rPr lang="en-US" dirty="0" smtClean="0"/>
              <a:t>Site selection</a:t>
            </a:r>
          </a:p>
          <a:p>
            <a:pPr lvl="2"/>
            <a:r>
              <a:rPr lang="en-US" dirty="0" smtClean="0"/>
              <a:t>In adults and children:  usual puncture site is the ring finger, but capillary blood can be obtained from the middle finger or heel.</a:t>
            </a:r>
          </a:p>
          <a:p>
            <a:pPr lvl="3"/>
            <a:r>
              <a:rPr lang="en-US" dirty="0" smtClean="0"/>
              <a:t>Thumb is usually too callused.</a:t>
            </a:r>
          </a:p>
          <a:p>
            <a:pPr lvl="3"/>
            <a:r>
              <a:rPr lang="en-US" dirty="0" smtClean="0"/>
              <a:t>Index finger has extra nerve endings that make the puncture more painful.</a:t>
            </a:r>
          </a:p>
          <a:p>
            <a:pPr lvl="3"/>
            <a:r>
              <a:rPr lang="en-US" dirty="0" smtClean="0"/>
              <a:t>The fifth finger has too little tissue for a successful puncture.</a:t>
            </a:r>
          </a:p>
          <a:p>
            <a:pPr lvl="2"/>
            <a:r>
              <a:rPr lang="en-US" dirty="0" smtClean="0"/>
              <a:t>The puncture is made at the tip and slightly to the side of the finger.</a:t>
            </a:r>
          </a:p>
          <a:p>
            <a:pPr lvl="3"/>
            <a:r>
              <a:rPr lang="en-US" dirty="0" smtClean="0"/>
              <a:t>Be sure to puncture a fleshy area closer to the center of the finger to prevent damage to underlying bone.</a:t>
            </a:r>
          </a:p>
          <a:p>
            <a:pPr lvl="3"/>
            <a:r>
              <a:rPr lang="en-US" dirty="0" smtClean="0"/>
              <a:t>Avoid areas that are callused, scarred, burned, infected, cyanotic or edematous.</a:t>
            </a:r>
            <a:endParaRPr lang="en-US" dirty="0"/>
          </a:p>
        </p:txBody>
      </p:sp>
    </p:spTree>
    <p:extLst>
      <p:ext uri="{BB962C8B-B14F-4D97-AF65-F5344CB8AC3E}">
        <p14:creationId xmlns:p14="http://schemas.microsoft.com/office/powerpoint/2010/main" val="58386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idx="1"/>
          </p:nvPr>
        </p:nvSpPr>
        <p:spPr/>
        <p:txBody>
          <a:bodyPr/>
          <a:lstStyle/>
          <a:p>
            <a:r>
              <a:rPr lang="en-US" dirty="0" smtClean="0"/>
              <a:t>In order to be able to perform blood collection; an understanding of the circulatory system is important.</a:t>
            </a:r>
          </a:p>
          <a:p>
            <a:r>
              <a:rPr lang="en-US" dirty="0" smtClean="0"/>
              <a:t>Blood Letting or phlebotomy dates back to the 5</a:t>
            </a:r>
            <a:r>
              <a:rPr lang="en-US" baseline="30000" dirty="0" smtClean="0"/>
              <a:t>th</a:t>
            </a:r>
            <a:r>
              <a:rPr lang="en-US" dirty="0" smtClean="0"/>
              <a:t> century BC.</a:t>
            </a:r>
          </a:p>
          <a:p>
            <a:pPr lvl="1"/>
            <a:r>
              <a:rPr lang="en-US" dirty="0" smtClean="0"/>
              <a:t>All medical treatment was based on four body humors (fluids or semifluids found in the body.)</a:t>
            </a:r>
          </a:p>
          <a:p>
            <a:pPr lvl="1"/>
            <a:r>
              <a:rPr lang="en-US" dirty="0" smtClean="0"/>
              <a:t>These “humors” were blood, phlegm, yellow bile and black bile.</a:t>
            </a:r>
          </a:p>
          <a:p>
            <a:r>
              <a:rPr lang="en-US" dirty="0" smtClean="0"/>
              <a:t>To establish health:  techniques such as purging, starving, vomiting and blood letting were used.</a:t>
            </a:r>
            <a:endParaRPr lang="en-US" dirty="0"/>
          </a:p>
        </p:txBody>
      </p:sp>
    </p:spTree>
    <p:extLst>
      <p:ext uri="{BB962C8B-B14F-4D97-AF65-F5344CB8AC3E}">
        <p14:creationId xmlns:p14="http://schemas.microsoft.com/office/powerpoint/2010/main" val="273935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normAutofit lnSpcReduction="10000"/>
          </a:bodyPr>
          <a:lstStyle/>
          <a:p>
            <a:r>
              <a:rPr lang="en-US" dirty="0" smtClean="0"/>
              <a:t>Site selection:</a:t>
            </a:r>
          </a:p>
          <a:p>
            <a:pPr lvl="1"/>
            <a:r>
              <a:rPr lang="en-US" dirty="0" smtClean="0"/>
              <a:t>Children younger than 1 year:</a:t>
            </a:r>
          </a:p>
          <a:p>
            <a:pPr lvl="2"/>
            <a:r>
              <a:rPr lang="en-US" dirty="0" smtClean="0"/>
              <a:t>Dermal puncture is performed on the medial and lateral surfaces of the plantar surface (bottom( of the heel.  Other areas are unsafe and bone or nerve damage to an infant may occur.  (Blood flow can be increased seven fold by applying a warm, moist towel (or warming device) at a temperature no higher than 42</a:t>
            </a:r>
            <a:r>
              <a:rPr lang="en-US" dirty="0" smtClean="0">
                <a:latin typeface="Microsoft New Tai Lue" panose="020B0502040204020203" pitchFamily="34" charset="0"/>
                <a:cs typeface="Microsoft New Tai Lue" panose="020B0502040204020203" pitchFamily="34" charset="0"/>
              </a:rPr>
              <a:t>° C for 3-5 minutes.</a:t>
            </a:r>
          </a:p>
          <a:p>
            <a:r>
              <a:rPr lang="en-US" dirty="0" smtClean="0">
                <a:latin typeface="Microsoft New Tai Lue" panose="020B0502040204020203" pitchFamily="34" charset="0"/>
                <a:cs typeface="Microsoft New Tai Lue" panose="020B0502040204020203" pitchFamily="34" charset="0"/>
              </a:rPr>
              <a:t>Patient Preparation:</a:t>
            </a:r>
          </a:p>
          <a:p>
            <a:pPr lvl="1"/>
            <a:r>
              <a:rPr lang="en-US" dirty="0" smtClean="0">
                <a:latin typeface="Microsoft New Tai Lue" panose="020B0502040204020203" pitchFamily="34" charset="0"/>
                <a:cs typeface="Microsoft New Tai Lue" panose="020B0502040204020203" pitchFamily="34" charset="0"/>
              </a:rPr>
              <a:t>Put on gloves</a:t>
            </a:r>
          </a:p>
          <a:p>
            <a:pPr lvl="1"/>
            <a:r>
              <a:rPr lang="en-US" dirty="0" smtClean="0">
                <a:latin typeface="Microsoft New Tai Lue" panose="020B0502040204020203" pitchFamily="34" charset="0"/>
                <a:cs typeface="Microsoft New Tai Lue" panose="020B0502040204020203" pitchFamily="34" charset="0"/>
              </a:rPr>
              <a:t>Cleanse the finger well with an alcohol prep pad.</a:t>
            </a:r>
          </a:p>
          <a:p>
            <a:pPr lvl="2"/>
            <a:r>
              <a:rPr lang="en-US" dirty="0" smtClean="0">
                <a:latin typeface="Microsoft New Tai Lue" panose="020B0502040204020203" pitchFamily="34" charset="0"/>
                <a:cs typeface="Microsoft New Tai Lue" panose="020B0502040204020203" pitchFamily="34" charset="0"/>
              </a:rPr>
              <a:t>If patient has excessively soiled hands, ask the person to wash them before the procedure.</a:t>
            </a:r>
          </a:p>
          <a:p>
            <a:pPr lvl="1"/>
            <a:r>
              <a:rPr lang="en-US" dirty="0" smtClean="0">
                <a:latin typeface="Microsoft New Tai Lue" panose="020B0502040204020203" pitchFamily="34" charset="0"/>
                <a:cs typeface="Microsoft New Tai Lue" panose="020B0502040204020203" pitchFamily="34" charset="0"/>
              </a:rPr>
              <a:t>If hands are cold , warm them in warm water and dry them thoroughly or ask the person to rub or shake them vigorously.</a:t>
            </a:r>
            <a:endParaRPr lang="en-US" dirty="0"/>
          </a:p>
        </p:txBody>
      </p:sp>
    </p:spTree>
    <p:extLst>
      <p:ext uri="{BB962C8B-B14F-4D97-AF65-F5344CB8AC3E}">
        <p14:creationId xmlns:p14="http://schemas.microsoft.com/office/powerpoint/2010/main" val="276123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lstStyle/>
          <a:p>
            <a:endParaRPr lang="en-US" dirty="0" smtClean="0"/>
          </a:p>
          <a:p>
            <a:r>
              <a:rPr lang="en-US" dirty="0" smtClean="0"/>
              <a:t>Must work efficiently when performing a capillary puncture because blood flow stops quickly.</a:t>
            </a:r>
          </a:p>
          <a:p>
            <a:pPr lvl="1"/>
            <a:r>
              <a:rPr lang="en-US" dirty="0" smtClean="0"/>
              <a:t>Have supplies organized and within easy reach.</a:t>
            </a:r>
          </a:p>
          <a:p>
            <a:r>
              <a:rPr lang="en-US" dirty="0" smtClean="0"/>
              <a:t>Grasp the finger firmly and apply gentle, intermittent pressure, but do not squeeze or “milk” it.</a:t>
            </a:r>
          </a:p>
          <a:p>
            <a:r>
              <a:rPr lang="en-US" dirty="0" smtClean="0"/>
              <a:t>Press the puncture device firmly against the skin and quickly depress the plunger.</a:t>
            </a:r>
            <a:endParaRPr lang="en-US" dirty="0"/>
          </a:p>
        </p:txBody>
      </p:sp>
    </p:spTree>
    <p:extLst>
      <p:ext uri="{BB962C8B-B14F-4D97-AF65-F5344CB8AC3E}">
        <p14:creationId xmlns:p14="http://schemas.microsoft.com/office/powerpoint/2010/main" val="197820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Puncture</a:t>
            </a:r>
          </a:p>
        </p:txBody>
      </p:sp>
      <p:sp>
        <p:nvSpPr>
          <p:cNvPr id="3" name="Content Placeholder 2"/>
          <p:cNvSpPr>
            <a:spLocks noGrp="1"/>
          </p:cNvSpPr>
          <p:nvPr>
            <p:ph idx="1"/>
          </p:nvPr>
        </p:nvSpPr>
        <p:spPr/>
        <p:txBody>
          <a:bodyPr/>
          <a:lstStyle/>
          <a:p>
            <a:r>
              <a:rPr lang="en-US" dirty="0" smtClean="0"/>
              <a:t>Collecting the Specimen:</a:t>
            </a:r>
          </a:p>
          <a:p>
            <a:pPr lvl="1"/>
            <a:r>
              <a:rPr lang="en-US" dirty="0" smtClean="0"/>
              <a:t>After the dermis is punctured:</a:t>
            </a:r>
          </a:p>
          <a:p>
            <a:pPr lvl="2"/>
            <a:r>
              <a:rPr lang="en-US" dirty="0" smtClean="0"/>
              <a:t>IMPORTANT:  wipe away the first drop of blood with sterile gauze.  This drop of blood contains tissue fluid that could interfere with tests results.</a:t>
            </a:r>
          </a:p>
          <a:p>
            <a:pPr lvl="2"/>
            <a:r>
              <a:rPr lang="en-US" dirty="0" smtClean="0"/>
              <a:t>Fill the sampling containers according to manufacturers directions.</a:t>
            </a:r>
          </a:p>
          <a:p>
            <a:pPr lvl="2"/>
            <a:r>
              <a:rPr lang="en-US" dirty="0" smtClean="0"/>
              <a:t>Touch the container to the drop of blood as it is released from the puncture site but do not touch the skin.</a:t>
            </a:r>
          </a:p>
          <a:p>
            <a:pPr lvl="2"/>
            <a:r>
              <a:rPr lang="en-US" dirty="0" smtClean="0"/>
              <a:t>If blood flow stops, wiping the site with sterile gauze may restart the flow.</a:t>
            </a:r>
          </a:p>
          <a:p>
            <a:pPr lvl="2"/>
            <a:r>
              <a:rPr lang="en-US" dirty="0" smtClean="0"/>
              <a:t>After the containers have been filled, ask the patient to apply pressure to the gauze you have placed over the puncture site if patient is able.</a:t>
            </a:r>
          </a:p>
          <a:p>
            <a:pPr lvl="2"/>
            <a:r>
              <a:rPr lang="en-US" dirty="0" smtClean="0"/>
              <a:t>Seal containers as recommended by the manufacturer if necessary.</a:t>
            </a:r>
            <a:endParaRPr lang="en-US" dirty="0"/>
          </a:p>
        </p:txBody>
      </p:sp>
    </p:spTree>
    <p:extLst>
      <p:ext uri="{BB962C8B-B14F-4D97-AF65-F5344CB8AC3E}">
        <p14:creationId xmlns:p14="http://schemas.microsoft.com/office/powerpoint/2010/main" val="316636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Puncture</a:t>
            </a:r>
            <a:endParaRPr lang="en-US" dirty="0"/>
          </a:p>
        </p:txBody>
      </p:sp>
      <p:sp>
        <p:nvSpPr>
          <p:cNvPr id="3" name="Content Placeholder 2"/>
          <p:cNvSpPr>
            <a:spLocks noGrp="1"/>
          </p:cNvSpPr>
          <p:nvPr>
            <p:ph idx="1"/>
          </p:nvPr>
        </p:nvSpPr>
        <p:spPr/>
        <p:txBody>
          <a:bodyPr/>
          <a:lstStyle/>
          <a:p>
            <a:r>
              <a:rPr lang="en-US" dirty="0" smtClean="0"/>
              <a:t>Specimen Handling</a:t>
            </a:r>
          </a:p>
          <a:p>
            <a:pPr lvl="1"/>
            <a:r>
              <a:rPr lang="en-US" dirty="0" smtClean="0"/>
              <a:t>Capillary containers often are too small for a label to be applied.</a:t>
            </a:r>
          </a:p>
          <a:p>
            <a:pPr lvl="2"/>
            <a:r>
              <a:rPr lang="en-US" dirty="0" smtClean="0"/>
              <a:t>Efficient method is to transport capillary  tubes is to remove the stopper from a red-top tube, insert the capillary tubes. Sealed-end down, replace the stopper, and label the tube.</a:t>
            </a:r>
          </a:p>
          <a:p>
            <a:pPr lvl="2"/>
            <a:r>
              <a:rPr lang="en-US" dirty="0" smtClean="0"/>
              <a:t>Microtainer tubes have plastic plugs that fit over the top.  They may be placed in a labeled tube or a labeled zipper-lock bag for transport.  Always decontaminate collection containers before delivering them to the laboratory if blood was deposited on the surface during collection.</a:t>
            </a:r>
            <a:endParaRPr lang="en-US" dirty="0"/>
          </a:p>
        </p:txBody>
      </p:sp>
    </p:spTree>
    <p:extLst>
      <p:ext uri="{BB962C8B-B14F-4D97-AF65-F5344CB8AC3E}">
        <p14:creationId xmlns:p14="http://schemas.microsoft.com/office/powerpoint/2010/main" val="54450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11579" y="943234"/>
            <a:ext cx="4744992" cy="5857102"/>
          </a:xfrm>
        </p:spPr>
      </p:pic>
    </p:spTree>
    <p:extLst>
      <p:ext uri="{BB962C8B-B14F-4D97-AF65-F5344CB8AC3E}">
        <p14:creationId xmlns:p14="http://schemas.microsoft.com/office/powerpoint/2010/main" val="74226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Blood Letting</a:t>
            </a:r>
            <a:endParaRPr lang="en-US" dirty="0"/>
          </a:p>
        </p:txBody>
      </p:sp>
      <p:sp>
        <p:nvSpPr>
          <p:cNvPr id="3" name="Content Placeholder 2"/>
          <p:cNvSpPr>
            <a:spLocks noGrp="1"/>
          </p:cNvSpPr>
          <p:nvPr>
            <p:ph idx="1"/>
          </p:nvPr>
        </p:nvSpPr>
        <p:spPr/>
        <p:txBody>
          <a:bodyPr/>
          <a:lstStyle/>
          <a:p>
            <a:r>
              <a:rPr lang="en-US" dirty="0" smtClean="0"/>
              <a:t>Middle ages barbers along with surgeons practiced the art of blood letting.</a:t>
            </a:r>
          </a:p>
          <a:p>
            <a:pPr lvl="1"/>
            <a:r>
              <a:rPr lang="en-US" dirty="0" smtClean="0"/>
              <a:t>The red stripe on the barber’s pole represents blood, white strip stood for tourniquet and pole symbolized the stick squeezed by the patient to dilate the vein.</a:t>
            </a:r>
          </a:p>
          <a:p>
            <a:pPr lvl="1"/>
            <a:r>
              <a:rPr lang="en-US" dirty="0" smtClean="0"/>
              <a:t>Blood letting flourished into the 18</a:t>
            </a:r>
            <a:r>
              <a:rPr lang="en-US" baseline="30000" dirty="0" smtClean="0"/>
              <a:t>th</a:t>
            </a:r>
            <a:r>
              <a:rPr lang="en-US" dirty="0" smtClean="0"/>
              <a:t> and early 19</a:t>
            </a:r>
            <a:r>
              <a:rPr lang="en-US" baseline="30000" dirty="0" smtClean="0"/>
              <a:t>th</a:t>
            </a:r>
            <a:r>
              <a:rPr lang="en-US" dirty="0" smtClean="0"/>
              <a:t> century.</a:t>
            </a:r>
          </a:p>
          <a:p>
            <a:pPr lvl="2"/>
            <a:r>
              <a:rPr lang="en-US" dirty="0" smtClean="0"/>
              <a:t>In 1799 George Washington died after 9 pints of blood were taken in 24 hours in an attempt to cure his throat infection.</a:t>
            </a:r>
          </a:p>
          <a:p>
            <a:pPr lvl="1"/>
            <a:r>
              <a:rPr lang="en-US" dirty="0" smtClean="0"/>
              <a:t>Today “Blood Letting” or Phlebotomy is done by trained medical personnel for the purpose of diagnostic testing and or for donation of blood for patients.</a:t>
            </a:r>
            <a:endParaRPr lang="en-US" dirty="0"/>
          </a:p>
        </p:txBody>
      </p:sp>
    </p:spTree>
    <p:extLst>
      <p:ext uri="{BB962C8B-B14F-4D97-AF65-F5344CB8AC3E}">
        <p14:creationId xmlns:p14="http://schemas.microsoft.com/office/powerpoint/2010/main" val="283274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42" y="365125"/>
            <a:ext cx="10515600" cy="1325563"/>
          </a:xfrm>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r>
              <a:rPr lang="en-US" dirty="0" smtClean="0"/>
              <a:t>Arteries</a:t>
            </a:r>
          </a:p>
          <a:p>
            <a:r>
              <a:rPr lang="en-US" dirty="0" smtClean="0"/>
              <a:t>Arterioles</a:t>
            </a:r>
          </a:p>
          <a:p>
            <a:r>
              <a:rPr lang="en-US" dirty="0" smtClean="0"/>
              <a:t>Capillaries</a:t>
            </a:r>
          </a:p>
          <a:p>
            <a:r>
              <a:rPr lang="en-US" dirty="0" smtClean="0"/>
              <a:t>Venules</a:t>
            </a:r>
          </a:p>
          <a:p>
            <a:r>
              <a:rPr lang="en-US" dirty="0" smtClean="0"/>
              <a:t>Veins</a:t>
            </a:r>
            <a:endParaRPr lang="en-US" dirty="0"/>
          </a:p>
        </p:txBody>
      </p:sp>
    </p:spTree>
    <p:extLst>
      <p:ext uri="{BB962C8B-B14F-4D97-AF65-F5344CB8AC3E}">
        <p14:creationId xmlns:p14="http://schemas.microsoft.com/office/powerpoint/2010/main" val="70148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endParaRPr lang="en-US" dirty="0" smtClean="0"/>
          </a:p>
          <a:p>
            <a:r>
              <a:rPr lang="en-US" dirty="0" smtClean="0"/>
              <a:t>Arteries:</a:t>
            </a:r>
          </a:p>
          <a:p>
            <a:pPr lvl="1"/>
            <a:r>
              <a:rPr lang="en-US" dirty="0" smtClean="0"/>
              <a:t>Consist of three layers</a:t>
            </a:r>
          </a:p>
          <a:p>
            <a:pPr lvl="1"/>
            <a:r>
              <a:rPr lang="en-US" dirty="0" smtClean="0"/>
              <a:t>Function:  To carry blood away from the heart</a:t>
            </a:r>
          </a:p>
          <a:p>
            <a:pPr lvl="1"/>
            <a:r>
              <a:rPr lang="en-US" dirty="0" smtClean="0"/>
              <a:t>Each artery has a thick middle muscle layer that allows the vessels to expand and contracts as blood pressure rises and falls.</a:t>
            </a:r>
          </a:p>
          <a:p>
            <a:pPr lvl="1"/>
            <a:r>
              <a:rPr lang="en-US" dirty="0" smtClean="0"/>
              <a:t>Arteries have a pulse and are located deeper than veins.</a:t>
            </a:r>
          </a:p>
          <a:p>
            <a:pPr lvl="1"/>
            <a:r>
              <a:rPr lang="en-US" dirty="0" smtClean="0"/>
              <a:t>Arteries branch into arterioles.</a:t>
            </a:r>
          </a:p>
          <a:p>
            <a:pPr marL="0" indent="0">
              <a:buNone/>
            </a:pPr>
            <a:endParaRPr lang="en-US" dirty="0"/>
          </a:p>
        </p:txBody>
      </p:sp>
    </p:spTree>
    <p:extLst>
      <p:ext uri="{BB962C8B-B14F-4D97-AF65-F5344CB8AC3E}">
        <p14:creationId xmlns:p14="http://schemas.microsoft.com/office/powerpoint/2010/main" val="102458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Arterioles:</a:t>
            </a:r>
          </a:p>
          <a:p>
            <a:pPr lvl="1"/>
            <a:r>
              <a:rPr lang="en-US" dirty="0" smtClean="0"/>
              <a:t>Smaller than arteries</a:t>
            </a:r>
          </a:p>
          <a:p>
            <a:pPr lvl="1"/>
            <a:r>
              <a:rPr lang="en-US" dirty="0" smtClean="0"/>
              <a:t>Have three layers – layers are thinner than those in arteries</a:t>
            </a:r>
          </a:p>
          <a:p>
            <a:pPr lvl="1"/>
            <a:r>
              <a:rPr lang="en-US" dirty="0" smtClean="0"/>
              <a:t>These branch into capillaries</a:t>
            </a:r>
            <a:endParaRPr lang="en-US" dirty="0"/>
          </a:p>
        </p:txBody>
      </p:sp>
    </p:spTree>
    <p:extLst>
      <p:ext uri="{BB962C8B-B14F-4D97-AF65-F5344CB8AC3E}">
        <p14:creationId xmlns:p14="http://schemas.microsoft.com/office/powerpoint/2010/main" val="21175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endParaRPr lang="en-US" dirty="0" smtClean="0"/>
          </a:p>
          <a:p>
            <a:r>
              <a:rPr lang="en-US" dirty="0" smtClean="0"/>
              <a:t>Capillaries:</a:t>
            </a:r>
          </a:p>
          <a:p>
            <a:pPr lvl="1"/>
            <a:r>
              <a:rPr lang="en-US" dirty="0" smtClean="0"/>
              <a:t>Microscopic blood vessels composed of one layer of simple squamous epithelial cells</a:t>
            </a:r>
          </a:p>
          <a:p>
            <a:pPr lvl="1"/>
            <a:r>
              <a:rPr lang="en-US" dirty="0" smtClean="0"/>
              <a:t>Substances are exchanged between blood and the surrounding tissue in the capillaries.</a:t>
            </a:r>
          </a:p>
          <a:p>
            <a:pPr lvl="1"/>
            <a:r>
              <a:rPr lang="en-US" dirty="0" smtClean="0"/>
              <a:t>Capillaries join together to form venules.</a:t>
            </a:r>
            <a:endParaRPr lang="en-US" dirty="0"/>
          </a:p>
        </p:txBody>
      </p:sp>
    </p:spTree>
    <p:extLst>
      <p:ext uri="{BB962C8B-B14F-4D97-AF65-F5344CB8AC3E}">
        <p14:creationId xmlns:p14="http://schemas.microsoft.com/office/powerpoint/2010/main" val="26494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r>
              <a:rPr lang="en-US" dirty="0" smtClean="0"/>
              <a:t>Venules</a:t>
            </a:r>
          </a:p>
          <a:p>
            <a:pPr lvl="1"/>
            <a:r>
              <a:rPr lang="en-US" dirty="0" smtClean="0"/>
              <a:t>Composed of three thin layers</a:t>
            </a:r>
          </a:p>
          <a:p>
            <a:pPr lvl="1"/>
            <a:r>
              <a:rPr lang="en-US" dirty="0" smtClean="0"/>
              <a:t>Combine together to form veins</a:t>
            </a:r>
          </a:p>
          <a:p>
            <a:r>
              <a:rPr lang="en-US" dirty="0" smtClean="0"/>
              <a:t>Veins:</a:t>
            </a:r>
          </a:p>
          <a:p>
            <a:pPr lvl="1"/>
            <a:r>
              <a:rPr lang="en-US" dirty="0" smtClean="0"/>
              <a:t>Carry blood towards the heart</a:t>
            </a:r>
          </a:p>
          <a:p>
            <a:pPr lvl="1"/>
            <a:r>
              <a:rPr lang="en-US" dirty="0" smtClean="0"/>
              <a:t>Contain valves that prevent the backflow of blood.</a:t>
            </a:r>
          </a:p>
          <a:p>
            <a:pPr lvl="1"/>
            <a:r>
              <a:rPr lang="en-US" dirty="0" smtClean="0"/>
              <a:t>Have three layers but thinner than arteries and are safer and easier to access.</a:t>
            </a:r>
            <a:endParaRPr lang="en-US" dirty="0"/>
          </a:p>
        </p:txBody>
      </p:sp>
    </p:spTree>
    <p:extLst>
      <p:ext uri="{BB962C8B-B14F-4D97-AF65-F5344CB8AC3E}">
        <p14:creationId xmlns:p14="http://schemas.microsoft.com/office/powerpoint/2010/main" val="2583445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Structure of Blood Vessels</a:t>
            </a:r>
            <a:endParaRPr lang="en-US" dirty="0"/>
          </a:p>
        </p:txBody>
      </p:sp>
      <p:sp>
        <p:nvSpPr>
          <p:cNvPr id="3" name="Content Placeholder 2"/>
          <p:cNvSpPr>
            <a:spLocks noGrp="1"/>
          </p:cNvSpPr>
          <p:nvPr>
            <p:ph idx="1"/>
          </p:nvPr>
        </p:nvSpPr>
        <p:spPr/>
        <p:txBody>
          <a:bodyPr/>
          <a:lstStyle/>
          <a:p>
            <a:r>
              <a:rPr lang="en-US" dirty="0" smtClean="0"/>
              <a:t>Arteries and Veins:</a:t>
            </a:r>
          </a:p>
          <a:p>
            <a:pPr lvl="1"/>
            <a:r>
              <a:rPr lang="en-US" dirty="0" smtClean="0"/>
              <a:t>A difference in feel of veins and arteries can be detected when </a:t>
            </a:r>
            <a:r>
              <a:rPr lang="en-US" b="1" u="sng" dirty="0" smtClean="0"/>
              <a:t>palpating </a:t>
            </a:r>
            <a:r>
              <a:rPr lang="en-US" dirty="0" smtClean="0"/>
              <a:t>(gently touching and pressing down on an area to feel texture, size and consistency).</a:t>
            </a:r>
          </a:p>
          <a:p>
            <a:pPr lvl="1"/>
            <a:r>
              <a:rPr lang="en-US" dirty="0" smtClean="0"/>
              <a:t>Veins feel spongy  and arteries feel more elastic and have a pulse.</a:t>
            </a:r>
          </a:p>
          <a:p>
            <a:pPr lvl="1"/>
            <a:r>
              <a:rPr lang="en-US" dirty="0" smtClean="0"/>
              <a:t>Veins are the vessels most often used in blood collection because they are closer to the surface than arteries and are safer and easier to access.</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1506112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758</TotalTime>
  <Words>1477</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Microsoft New Tai Lue</vt:lpstr>
      <vt:lpstr>Wingdings 3</vt:lpstr>
      <vt:lpstr>Wisp</vt:lpstr>
      <vt:lpstr>Blood Collection</vt:lpstr>
      <vt:lpstr>Circulatory System</vt:lpstr>
      <vt:lpstr>History of Blood Letting</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Function and Structure of Blood Vessels</vt:lpstr>
      <vt:lpstr>Capillary Puncture</vt:lpstr>
      <vt:lpstr>Capillary Puncture</vt:lpstr>
      <vt:lpstr>Capillary Puncture</vt:lpstr>
      <vt:lpstr>Capillary Puncture</vt:lpstr>
      <vt:lpstr>Capillary Puncture</vt:lpstr>
      <vt:lpstr>Capillary Puncture</vt:lpstr>
      <vt:lpstr>Capillary Puncture</vt:lpstr>
      <vt:lpstr>Capillary Puncture</vt:lpstr>
      <vt:lpstr>Capillary Puncture</vt:lpstr>
      <vt:lpstr>Capillary Puncture</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Collection</dc:title>
  <dc:creator>Constance Mollo</dc:creator>
  <cp:lastModifiedBy>Constance Mollo</cp:lastModifiedBy>
  <cp:revision>23</cp:revision>
  <dcterms:created xsi:type="dcterms:W3CDTF">2014-09-22T17:48:07Z</dcterms:created>
  <dcterms:modified xsi:type="dcterms:W3CDTF">2016-09-20T18:18:51Z</dcterms:modified>
</cp:coreProperties>
</file>