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462E-763D-4B25-B8CD-539A9DA2A42F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B55E-BB16-45C4-8A9F-0134326D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7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462E-763D-4B25-B8CD-539A9DA2A42F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B55E-BB16-45C4-8A9F-0134326D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0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462E-763D-4B25-B8CD-539A9DA2A42F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B55E-BB16-45C4-8A9F-0134326D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6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462E-763D-4B25-B8CD-539A9DA2A42F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B55E-BB16-45C4-8A9F-0134326D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03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462E-763D-4B25-B8CD-539A9DA2A42F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B55E-BB16-45C4-8A9F-0134326D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4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462E-763D-4B25-B8CD-539A9DA2A42F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B55E-BB16-45C4-8A9F-0134326D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3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462E-763D-4B25-B8CD-539A9DA2A42F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B55E-BB16-45C4-8A9F-0134326D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8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462E-763D-4B25-B8CD-539A9DA2A42F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B55E-BB16-45C4-8A9F-0134326D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3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462E-763D-4B25-B8CD-539A9DA2A42F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B55E-BB16-45C4-8A9F-0134326D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462E-763D-4B25-B8CD-539A9DA2A42F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B55E-BB16-45C4-8A9F-0134326D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1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462E-763D-4B25-B8CD-539A9DA2A42F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5B55E-BB16-45C4-8A9F-0134326D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8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462E-763D-4B25-B8CD-539A9DA2A42F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5B55E-BB16-45C4-8A9F-0134326DD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3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Hemoconcentration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Condition in which blood concentration of large molecules such as proteins, cells and coagulation factors increase.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17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Humors:</a:t>
            </a:r>
          </a:p>
          <a:p>
            <a:pPr lvl="1"/>
            <a:r>
              <a:rPr lang="en-US" dirty="0" smtClean="0"/>
              <a:t>Fluid or semifluid substances found in the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69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Interstitial fluid</a:t>
            </a:r>
          </a:p>
          <a:p>
            <a:pPr lvl="1"/>
            <a:r>
              <a:rPr lang="en-US" dirty="0" smtClean="0"/>
              <a:t>All the fluid except blood that is found in the space between tissues, also referred to as tissue fluid.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7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Lumen:</a:t>
            </a:r>
          </a:p>
          <a:p>
            <a:pPr lvl="1"/>
            <a:r>
              <a:rPr lang="en-US" dirty="0" smtClean="0"/>
              <a:t>Inner tubular space of a needle, vessel or tube.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22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Microcollection</a:t>
            </a:r>
            <a:endParaRPr lang="en-US" dirty="0" smtClean="0"/>
          </a:p>
          <a:p>
            <a:pPr lvl="1"/>
            <a:r>
              <a:rPr lang="en-US" dirty="0" smtClean="0"/>
              <a:t>Collecting a small amount of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64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Osteomyelitis:</a:t>
            </a:r>
          </a:p>
          <a:p>
            <a:pPr lvl="1"/>
            <a:r>
              <a:rPr lang="en-US" dirty="0" smtClean="0"/>
              <a:t>Inflammation of the bone caused by bacterial infection.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30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Palpating:</a:t>
            </a:r>
          </a:p>
          <a:p>
            <a:pPr lvl="1"/>
            <a:r>
              <a:rPr lang="en-US" dirty="0" smtClean="0"/>
              <a:t>Gently touching and pressing down on an area to feel texture , size and consistency.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34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9583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Petichiae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Tiny purple or red skin spots caused by small amounts of blood under the skin found in those with coagulation problems; condition can lead to excessive bleeding during phlebotomy procedures.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817" y="4343567"/>
            <a:ext cx="3162552" cy="193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14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Phlebotomy:</a:t>
            </a:r>
          </a:p>
          <a:p>
            <a:pPr lvl="1"/>
            <a:r>
              <a:rPr lang="en-US" dirty="0" smtClean="0"/>
              <a:t>Blood collection; derived from the Greek words </a:t>
            </a:r>
            <a:r>
              <a:rPr lang="en-US" i="1" u="sng" dirty="0" err="1" smtClean="0"/>
              <a:t>phlebo</a:t>
            </a:r>
            <a:r>
              <a:rPr lang="en-US" dirty="0" smtClean="0"/>
              <a:t>, meaning vein and </a:t>
            </a:r>
            <a:r>
              <a:rPr lang="en-US" i="1" u="sng" dirty="0" err="1" smtClean="0"/>
              <a:t>tomy</a:t>
            </a:r>
            <a:r>
              <a:rPr lang="en-US" i="1" u="sng" dirty="0" smtClean="0"/>
              <a:t> </a:t>
            </a:r>
            <a:r>
              <a:rPr lang="en-US" dirty="0" smtClean="0"/>
              <a:t>meaning to cut.</a:t>
            </a:r>
          </a:p>
        </p:txBody>
      </p:sp>
    </p:spTree>
    <p:extLst>
      <p:ext uri="{BB962C8B-B14F-4D97-AF65-F5344CB8AC3E}">
        <p14:creationId xmlns:p14="http://schemas.microsoft.com/office/powerpoint/2010/main" val="2937013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Plasma:</a:t>
            </a:r>
          </a:p>
          <a:p>
            <a:pPr lvl="1"/>
            <a:r>
              <a:rPr lang="en-US" dirty="0" smtClean="0"/>
              <a:t>Liquid part of whole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0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Antecubital space: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Area in front of the elbow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84" y="3790448"/>
            <a:ext cx="3585411" cy="215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Serum</a:t>
            </a:r>
          </a:p>
          <a:p>
            <a:pPr lvl="1"/>
            <a:r>
              <a:rPr lang="en-US" dirty="0" smtClean="0"/>
              <a:t>Liquid part obtained when blood is clotted; lacks clotting factors.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27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Syncope</a:t>
            </a:r>
          </a:p>
          <a:p>
            <a:pPr lvl="1"/>
            <a:r>
              <a:rPr lang="en-US" dirty="0" smtClean="0"/>
              <a:t>Fainting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1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Veins:</a:t>
            </a:r>
          </a:p>
          <a:p>
            <a:pPr lvl="1"/>
            <a:r>
              <a:rPr lang="en-US" dirty="0" smtClean="0"/>
              <a:t>Blood vessels that carry blood towards the heart.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71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Hemolysis:</a:t>
            </a:r>
          </a:p>
          <a:p>
            <a:pPr lvl="1"/>
            <a:r>
              <a:rPr lang="en-US" dirty="0" smtClean="0"/>
              <a:t>The destruction or dissolution of red blood cells, with subsequent release of hemoglobin.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Thixotropic gel:</a:t>
            </a:r>
          </a:p>
          <a:p>
            <a:pPr lvl="1"/>
            <a:r>
              <a:rPr lang="en-US" dirty="0" smtClean="0"/>
              <a:t>A material that appears to be a solid until subjected to a disturbance such as centrifugation, whereupon it becomes a liquid.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042611"/>
            <a:ext cx="3697705" cy="199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71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474" y="1825625"/>
            <a:ext cx="7274029" cy="4351338"/>
          </a:xfrm>
        </p:spPr>
      </p:pic>
    </p:spTree>
    <p:extLst>
      <p:ext uri="{BB962C8B-B14F-4D97-AF65-F5344CB8AC3E}">
        <p14:creationId xmlns:p14="http://schemas.microsoft.com/office/powerpoint/2010/main" val="235706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Arteries:</a:t>
            </a:r>
          </a:p>
          <a:p>
            <a:pPr lvl="1"/>
            <a:r>
              <a:rPr lang="en-US" dirty="0" smtClean="0"/>
              <a:t>Blood vessels that carry blood </a:t>
            </a:r>
            <a:r>
              <a:rPr lang="en-US" b="1" u="sng" dirty="0" smtClean="0"/>
              <a:t>away </a:t>
            </a:r>
            <a:r>
              <a:rPr lang="en-US" dirty="0" smtClean="0"/>
              <a:t>from the heart.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749" y="4001294"/>
            <a:ext cx="2903872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8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Buffy coat:</a:t>
            </a:r>
          </a:p>
          <a:p>
            <a:pPr lvl="1"/>
            <a:r>
              <a:rPr lang="en-US" dirty="0" smtClean="0"/>
              <a:t>Narrow middle layer of white blood cells and platelets in a centrifuged whole blood specimen.</a:t>
            </a:r>
          </a:p>
          <a:p>
            <a:pPr lvl="2"/>
            <a:r>
              <a:rPr lang="en-US" dirty="0" smtClean="0"/>
              <a:t>Whole blood:  anticoagulant has been added to sample to prevent clotting.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495" y="4001293"/>
            <a:ext cx="2534652" cy="203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9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Capillaries:</a:t>
            </a:r>
          </a:p>
          <a:p>
            <a:pPr lvl="1"/>
            <a:r>
              <a:rPr lang="en-US" dirty="0" smtClean="0"/>
              <a:t>Microscopic blood vessels that contain a mixture of arterial and venous blood.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3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Cyanotic:</a:t>
            </a:r>
          </a:p>
          <a:p>
            <a:pPr lvl="1"/>
            <a:r>
              <a:rPr lang="en-US" dirty="0" smtClean="0"/>
              <a:t>A condition in which the skin and mucous membranes are </a:t>
            </a:r>
            <a:r>
              <a:rPr lang="en-US" b="1" u="sng" dirty="0" smtClean="0">
                <a:solidFill>
                  <a:schemeClr val="accent5"/>
                </a:solidFill>
              </a:rPr>
              <a:t>blue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,caused by an oxygen deficiency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48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Edema:</a:t>
            </a:r>
          </a:p>
          <a:p>
            <a:pPr lvl="1"/>
            <a:r>
              <a:rPr lang="en-US" dirty="0" smtClean="0"/>
              <a:t>Abnormal collection of fluid in interstitial spaces.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18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Evacuate:</a:t>
            </a:r>
          </a:p>
          <a:p>
            <a:pPr lvl="1"/>
            <a:r>
              <a:rPr lang="en-US" dirty="0" smtClean="0"/>
              <a:t>To remove air to produce a vacuum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06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Hematoma</a:t>
            </a:r>
          </a:p>
          <a:p>
            <a:pPr lvl="1"/>
            <a:r>
              <a:rPr lang="en-US" dirty="0" smtClean="0"/>
              <a:t>Tumor or swelling of blood in the tissue (resulting in bruising during blood collection procedures)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295" y="4167187"/>
            <a:ext cx="2879558" cy="20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73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402</Words>
  <Application>Microsoft Office PowerPoint</Application>
  <PresentationFormat>Widescreen</PresentationFormat>
  <Paragraphs>120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Blood Collection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Collection</dc:title>
  <dc:creator>Constance Mollo</dc:creator>
  <cp:lastModifiedBy>Constance Mollo</cp:lastModifiedBy>
  <cp:revision>12</cp:revision>
  <dcterms:created xsi:type="dcterms:W3CDTF">2014-09-18T14:24:36Z</dcterms:created>
  <dcterms:modified xsi:type="dcterms:W3CDTF">2014-10-01T16:36:22Z</dcterms:modified>
</cp:coreProperties>
</file>