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59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6DF5BF4-89BA-4D06-B2F4-672FC657D967}"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9A000-F2A9-4202-9EE0-80E7395780A1}"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9291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DF5BF4-89BA-4D06-B2F4-672FC657D967}"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9A000-F2A9-4202-9EE0-80E7395780A1}" type="slidenum">
              <a:rPr lang="en-US" smtClean="0"/>
              <a:pPr/>
              <a:t>‹#›</a:t>
            </a:fld>
            <a:endParaRPr lang="en-US"/>
          </a:p>
        </p:txBody>
      </p:sp>
    </p:spTree>
    <p:extLst>
      <p:ext uri="{BB962C8B-B14F-4D97-AF65-F5344CB8AC3E}">
        <p14:creationId xmlns:p14="http://schemas.microsoft.com/office/powerpoint/2010/main" val="3136375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DF5BF4-89BA-4D06-B2F4-672FC657D967}"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9A000-F2A9-4202-9EE0-80E7395780A1}"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6186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DF5BF4-89BA-4D06-B2F4-672FC657D967}"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9A000-F2A9-4202-9EE0-80E7395780A1}" type="slidenum">
              <a:rPr lang="en-US" smtClean="0"/>
              <a:pPr/>
              <a:t>‹#›</a:t>
            </a:fld>
            <a:endParaRPr lang="en-US"/>
          </a:p>
        </p:txBody>
      </p:sp>
    </p:spTree>
    <p:extLst>
      <p:ext uri="{BB962C8B-B14F-4D97-AF65-F5344CB8AC3E}">
        <p14:creationId xmlns:p14="http://schemas.microsoft.com/office/powerpoint/2010/main" val="1429413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DF5BF4-89BA-4D06-B2F4-672FC657D967}"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9A000-F2A9-4202-9EE0-80E7395780A1}"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4343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DF5BF4-89BA-4D06-B2F4-672FC657D967}" type="datetimeFigureOut">
              <a:rPr lang="en-US" smtClean="0"/>
              <a:pPr/>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9A000-F2A9-4202-9EE0-80E7395780A1}" type="slidenum">
              <a:rPr lang="en-US" smtClean="0"/>
              <a:pPr/>
              <a:t>‹#›</a:t>
            </a:fld>
            <a:endParaRPr lang="en-US"/>
          </a:p>
        </p:txBody>
      </p:sp>
    </p:spTree>
    <p:extLst>
      <p:ext uri="{BB962C8B-B14F-4D97-AF65-F5344CB8AC3E}">
        <p14:creationId xmlns:p14="http://schemas.microsoft.com/office/powerpoint/2010/main" val="3113988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DF5BF4-89BA-4D06-B2F4-672FC657D967}" type="datetimeFigureOut">
              <a:rPr lang="en-US" smtClean="0"/>
              <a:pPr/>
              <a:t>9/18/2014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79A000-F2A9-4202-9EE0-80E7395780A1}" type="slidenum">
              <a:rPr lang="en-US" smtClean="0"/>
              <a:pPr/>
              <a:t>‹#›</a:t>
            </a:fld>
            <a:endParaRPr lang="en-US"/>
          </a:p>
        </p:txBody>
      </p:sp>
    </p:spTree>
    <p:extLst>
      <p:ext uri="{BB962C8B-B14F-4D97-AF65-F5344CB8AC3E}">
        <p14:creationId xmlns:p14="http://schemas.microsoft.com/office/powerpoint/2010/main" val="4031297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DF5BF4-89BA-4D06-B2F4-672FC657D967}" type="datetimeFigureOut">
              <a:rPr lang="en-US" smtClean="0"/>
              <a:pPr/>
              <a:t>9/18/2014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79A000-F2A9-4202-9EE0-80E7395780A1}" type="slidenum">
              <a:rPr lang="en-US" smtClean="0"/>
              <a:pPr/>
              <a:t>‹#›</a:t>
            </a:fld>
            <a:endParaRPr lang="en-US"/>
          </a:p>
        </p:txBody>
      </p:sp>
    </p:spTree>
    <p:extLst>
      <p:ext uri="{BB962C8B-B14F-4D97-AF65-F5344CB8AC3E}">
        <p14:creationId xmlns:p14="http://schemas.microsoft.com/office/powerpoint/2010/main" val="3664726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F5BF4-89BA-4D06-B2F4-672FC657D967}" type="datetimeFigureOut">
              <a:rPr lang="en-US" smtClean="0"/>
              <a:pPr/>
              <a:t>9/18/2014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79A000-F2A9-4202-9EE0-80E7395780A1}" type="slidenum">
              <a:rPr lang="en-US" smtClean="0"/>
              <a:pPr/>
              <a:t>‹#›</a:t>
            </a:fld>
            <a:endParaRPr lang="en-US"/>
          </a:p>
        </p:txBody>
      </p:sp>
    </p:spTree>
    <p:extLst>
      <p:ext uri="{BB962C8B-B14F-4D97-AF65-F5344CB8AC3E}">
        <p14:creationId xmlns:p14="http://schemas.microsoft.com/office/powerpoint/2010/main" val="999465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DF5BF4-89BA-4D06-B2F4-672FC657D967}" type="datetimeFigureOut">
              <a:rPr lang="en-US" smtClean="0"/>
              <a:pPr/>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9A000-F2A9-4202-9EE0-80E7395780A1}" type="slidenum">
              <a:rPr lang="en-US" smtClean="0"/>
              <a:pPr/>
              <a:t>‹#›</a:t>
            </a:fld>
            <a:endParaRPr lang="en-US"/>
          </a:p>
        </p:txBody>
      </p:sp>
    </p:spTree>
    <p:extLst>
      <p:ext uri="{BB962C8B-B14F-4D97-AF65-F5344CB8AC3E}">
        <p14:creationId xmlns:p14="http://schemas.microsoft.com/office/powerpoint/2010/main" val="1252574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DF5BF4-89BA-4D06-B2F4-672FC657D967}" type="datetimeFigureOut">
              <a:rPr lang="en-US" smtClean="0"/>
              <a:pPr/>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9A000-F2A9-4202-9EE0-80E7395780A1}"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8939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6DF5BF4-89BA-4D06-B2F4-672FC657D967}" type="datetimeFigureOut">
              <a:rPr lang="en-US" smtClean="0"/>
              <a:pPr/>
              <a:t>9/18/2014</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079A000-F2A9-4202-9EE0-80E7395780A1}"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63382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UA Specialty Testing </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 Specialty Testing </a:t>
            </a:r>
            <a:endParaRPr lang="en-US" dirty="0"/>
          </a:p>
        </p:txBody>
      </p:sp>
      <p:sp>
        <p:nvSpPr>
          <p:cNvPr id="3" name="Content Placeholder 2"/>
          <p:cNvSpPr>
            <a:spLocks noGrp="1"/>
          </p:cNvSpPr>
          <p:nvPr>
            <p:ph idx="1"/>
          </p:nvPr>
        </p:nvSpPr>
        <p:spPr/>
        <p:txBody>
          <a:bodyPr/>
          <a:lstStyle/>
          <a:p>
            <a:r>
              <a:rPr lang="en-US" dirty="0" smtClean="0"/>
              <a:t>Ovulation testing</a:t>
            </a:r>
          </a:p>
          <a:p>
            <a:pPr lvl="1"/>
            <a:r>
              <a:rPr lang="en-US" dirty="0" smtClean="0"/>
              <a:t>Surge triggers the release of ovum from the ovary,</a:t>
            </a:r>
          </a:p>
          <a:p>
            <a:pPr lvl="1"/>
            <a:r>
              <a:rPr lang="en-US" dirty="0" smtClean="0"/>
              <a:t>Conception is most likely to occur within 36 hours after the LH surge.</a:t>
            </a:r>
          </a:p>
          <a:p>
            <a:pPr lvl="1"/>
            <a:r>
              <a:rPr lang="en-US" dirty="0" smtClean="0"/>
              <a:t>Principle of test similar to pregnancy test.</a:t>
            </a:r>
          </a:p>
          <a:p>
            <a:pPr lvl="1"/>
            <a:r>
              <a:rPr lang="en-US" dirty="0" smtClean="0"/>
              <a:t>Test is performed for 5 consecutive days in the middle of the cycle.  Once the surge is detected, ovulation can be expected within 2-3 days.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 Specialty Testing </a:t>
            </a:r>
            <a:endParaRPr lang="en-US" dirty="0"/>
          </a:p>
        </p:txBody>
      </p:sp>
      <p:sp>
        <p:nvSpPr>
          <p:cNvPr id="3" name="Content Placeholder 2"/>
          <p:cNvSpPr>
            <a:spLocks noGrp="1"/>
          </p:cNvSpPr>
          <p:nvPr>
            <p:ph idx="1"/>
          </p:nvPr>
        </p:nvSpPr>
        <p:spPr/>
        <p:txBody>
          <a:bodyPr>
            <a:normAutofit/>
          </a:bodyPr>
          <a:lstStyle/>
          <a:p>
            <a:r>
              <a:rPr lang="en-US" dirty="0" smtClean="0"/>
              <a:t>Menopause testing</a:t>
            </a:r>
          </a:p>
          <a:p>
            <a:pPr lvl="1"/>
            <a:r>
              <a:rPr lang="en-US" dirty="0" smtClean="0"/>
              <a:t>Follicle-stimulating hormone (FSH) is produced by pituitary gland.  When a woman enters menopause, the ovaries stop producing eggs and the levels of FSH rises.</a:t>
            </a:r>
          </a:p>
          <a:p>
            <a:pPr lvl="1"/>
            <a:r>
              <a:rPr lang="en-US" dirty="0" smtClean="0"/>
              <a:t>Lateral flow tests detect FSH in urine.  A positive test may indicate the stage of menopause.  A negative test result along with symptoms of menopause, may indicate a woman is in </a:t>
            </a:r>
            <a:r>
              <a:rPr lang="en-US" dirty="0" err="1" smtClean="0"/>
              <a:t>perimenopause</a:t>
            </a:r>
            <a:r>
              <a:rPr lang="en-US" dirty="0" smtClean="0"/>
              <a:t>.</a:t>
            </a:r>
          </a:p>
          <a:p>
            <a:pPr lvl="1"/>
            <a:r>
              <a:rPr lang="en-US" dirty="0" smtClean="0"/>
              <a:t>Qualitative test should never be used to direct a woman to stop using birth control methods if she does not want to </a:t>
            </a:r>
            <a:r>
              <a:rPr lang="en-US" dirty="0" err="1" smtClean="0"/>
              <a:t>comceive</a:t>
            </a:r>
            <a:r>
              <a:rPr lang="en-US" dirty="0" smtClean="0"/>
              <a:t>, because pregnancy is still possible during </a:t>
            </a:r>
            <a:r>
              <a:rPr lang="en-US" dirty="0" err="1" smtClean="0"/>
              <a:t>perimenopause</a:t>
            </a:r>
            <a:r>
              <a:rPr lang="en-US"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 Specialty Testing </a:t>
            </a:r>
            <a:endParaRPr lang="en-US" dirty="0"/>
          </a:p>
        </p:txBody>
      </p:sp>
      <p:sp>
        <p:nvSpPr>
          <p:cNvPr id="3" name="Content Placeholder 2"/>
          <p:cNvSpPr>
            <a:spLocks noGrp="1"/>
          </p:cNvSpPr>
          <p:nvPr>
            <p:ph idx="1"/>
          </p:nvPr>
        </p:nvSpPr>
        <p:spPr/>
        <p:txBody>
          <a:bodyPr/>
          <a:lstStyle/>
          <a:p>
            <a:r>
              <a:rPr lang="en-US" dirty="0" smtClean="0"/>
              <a:t>Urine toxicology</a:t>
            </a:r>
          </a:p>
          <a:p>
            <a:pPr lvl="1"/>
            <a:r>
              <a:rPr lang="en-US" dirty="0" smtClean="0"/>
              <a:t>Urine is the specimen of choice for most routine screening procedures.</a:t>
            </a:r>
          </a:p>
          <a:p>
            <a:pPr lvl="1"/>
            <a:r>
              <a:rPr lang="en-US" dirty="0" smtClean="0"/>
              <a:t>A random  specimen needed</a:t>
            </a:r>
          </a:p>
          <a:p>
            <a:pPr lvl="1"/>
            <a:r>
              <a:rPr lang="en-US" dirty="0" smtClean="0"/>
              <a:t>Safeguards used to ensure that a specimen is fresh and is truly from the patient.</a:t>
            </a:r>
          </a:p>
          <a:p>
            <a:pPr lvl="1"/>
            <a:r>
              <a:rPr lang="en-US" dirty="0" smtClean="0"/>
              <a:t>Some cases a strict chain of command may be necessary.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 Specialty Testing </a:t>
            </a:r>
            <a:endParaRPr lang="en-US" dirty="0"/>
          </a:p>
        </p:txBody>
      </p:sp>
      <p:sp>
        <p:nvSpPr>
          <p:cNvPr id="3" name="Content Placeholder 2"/>
          <p:cNvSpPr>
            <a:spLocks noGrp="1"/>
          </p:cNvSpPr>
          <p:nvPr>
            <p:ph idx="1"/>
          </p:nvPr>
        </p:nvSpPr>
        <p:spPr/>
        <p:txBody>
          <a:bodyPr/>
          <a:lstStyle/>
          <a:p>
            <a:r>
              <a:rPr lang="en-US" dirty="0" smtClean="0"/>
              <a:t>Urine toxicology</a:t>
            </a:r>
          </a:p>
          <a:p>
            <a:pPr lvl="1"/>
            <a:r>
              <a:rPr lang="en-US" dirty="0" smtClean="0"/>
              <a:t>Substance or its metabolite often remains in the urine much longer than the impairment or intoxication lasts.  This is one reason urine screening is favored over serum or </a:t>
            </a:r>
            <a:r>
              <a:rPr lang="en-US" dirty="0" err="1" smtClean="0"/>
              <a:t>bloode</a:t>
            </a:r>
            <a:r>
              <a:rPr lang="en-US" dirty="0" smtClean="0"/>
              <a:t> screening.</a:t>
            </a:r>
          </a:p>
          <a:p>
            <a:r>
              <a:rPr lang="en-US" dirty="0" smtClean="0"/>
              <a:t>MA may be responsible for collecting specimens for toxicology tests and for performing certain tests.</a:t>
            </a:r>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 Specialty Testing </a:t>
            </a:r>
            <a:endParaRPr lang="en-US" dirty="0"/>
          </a:p>
        </p:txBody>
      </p:sp>
      <p:sp>
        <p:nvSpPr>
          <p:cNvPr id="3" name="Content Placeholder 2"/>
          <p:cNvSpPr>
            <a:spLocks noGrp="1"/>
          </p:cNvSpPr>
          <p:nvPr>
            <p:ph idx="1"/>
          </p:nvPr>
        </p:nvSpPr>
        <p:spPr/>
        <p:txBody>
          <a:bodyPr>
            <a:normAutofit/>
          </a:bodyPr>
          <a:lstStyle/>
          <a:p>
            <a:r>
              <a:rPr lang="en-US" dirty="0" smtClean="0"/>
              <a:t>Consult text for specifics of specialty testing.</a:t>
            </a:r>
          </a:p>
          <a:p>
            <a:r>
              <a:rPr lang="en-US" dirty="0" smtClean="0"/>
              <a:t>Alcohol testing is not performed on urine, but CLIA – waived tests are available to detect alcohol using saliva.  Saliva-based tests have a high degree of correlation to blood alcohol analysis.</a:t>
            </a:r>
          </a:p>
          <a:p>
            <a:r>
              <a:rPr lang="en-US" dirty="0" smtClean="0"/>
              <a:t>Culturing of urine performed to assist in the diagnosis of UTI and to assess the effectiveness of certain antibiotics in treatment of the infection.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 Specialty Testing </a:t>
            </a:r>
            <a:endParaRPr lang="en-US" dirty="0"/>
          </a:p>
        </p:txBody>
      </p:sp>
      <p:sp>
        <p:nvSpPr>
          <p:cNvPr id="3" name="Content Placeholder 2"/>
          <p:cNvSpPr>
            <a:spLocks noGrp="1"/>
          </p:cNvSpPr>
          <p:nvPr>
            <p:ph idx="1"/>
          </p:nvPr>
        </p:nvSpPr>
        <p:spPr/>
        <p:txBody>
          <a:bodyPr/>
          <a:lstStyle/>
          <a:p>
            <a:r>
              <a:rPr lang="en-US" dirty="0" smtClean="0"/>
              <a:t>Patient education</a:t>
            </a:r>
          </a:p>
          <a:p>
            <a:pPr lvl="1"/>
            <a:r>
              <a:rPr lang="en-US" dirty="0" smtClean="0"/>
              <a:t>Responsibility of MA</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accent1">
              <a:lumMod val="20000"/>
              <a:lumOff val="80000"/>
            </a:schemeClr>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pic>
        <p:nvPicPr>
          <p:cNvPr id="4" name="Content Placeholder 3" descr="con_divide_CO_2012.JPG"/>
          <p:cNvPicPr>
            <a:picLocks noGrp="1" noChangeAspect="1"/>
          </p:cNvPicPr>
          <p:nvPr>
            <p:ph idx="1"/>
          </p:nvPr>
        </p:nvPicPr>
        <p:blipFill>
          <a:blip r:embed="rId2" cstate="print"/>
          <a:stretch>
            <a:fillRect/>
          </a:stretch>
        </p:blipFill>
        <p:spPr>
          <a:xfrm>
            <a:off x="1731433" y="2286000"/>
            <a:ext cx="5363633" cy="4022725"/>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 Specialty Testing </a:t>
            </a:r>
            <a:endParaRPr lang="en-US" dirty="0"/>
          </a:p>
        </p:txBody>
      </p:sp>
      <p:sp>
        <p:nvSpPr>
          <p:cNvPr id="3" name="Content Placeholder 2"/>
          <p:cNvSpPr>
            <a:spLocks noGrp="1"/>
          </p:cNvSpPr>
          <p:nvPr>
            <p:ph idx="1"/>
          </p:nvPr>
        </p:nvSpPr>
        <p:spPr/>
        <p:txBody>
          <a:bodyPr/>
          <a:lstStyle/>
          <a:p>
            <a:r>
              <a:rPr lang="en-US" dirty="0" err="1" smtClean="0"/>
              <a:t>Clinitest</a:t>
            </a:r>
            <a:endParaRPr lang="en-US" dirty="0" smtClean="0"/>
          </a:p>
          <a:p>
            <a:pPr lvl="1"/>
            <a:r>
              <a:rPr lang="en-US" dirty="0" smtClean="0"/>
              <a:t>Chemistry strip detects only glucose.</a:t>
            </a:r>
          </a:p>
          <a:p>
            <a:pPr lvl="1"/>
            <a:r>
              <a:rPr lang="en-US" dirty="0" smtClean="0"/>
              <a:t>Sugars other than glucose may exist.</a:t>
            </a:r>
          </a:p>
          <a:p>
            <a:pPr lvl="1"/>
            <a:r>
              <a:rPr lang="en-US" dirty="0" smtClean="0"/>
              <a:t>Metabolic disorders can result in excretion of sugars such as </a:t>
            </a:r>
            <a:r>
              <a:rPr lang="en-US" dirty="0" err="1" smtClean="0"/>
              <a:t>galactose</a:t>
            </a:r>
            <a:r>
              <a:rPr lang="en-US" dirty="0" smtClean="0"/>
              <a:t>, fructose, lactose, maltose, or </a:t>
            </a:r>
            <a:r>
              <a:rPr lang="en-US" dirty="0" err="1" smtClean="0"/>
              <a:t>pentoses</a:t>
            </a:r>
            <a:r>
              <a:rPr lang="en-US" dirty="0" smtClean="0"/>
              <a:t>.</a:t>
            </a:r>
          </a:p>
          <a:p>
            <a:pPr lvl="1"/>
            <a:r>
              <a:rPr lang="en-US" dirty="0" err="1" smtClean="0"/>
              <a:t>Galactosemia</a:t>
            </a:r>
            <a:r>
              <a:rPr lang="en-US" dirty="0" smtClean="0"/>
              <a:t> described previously</a:t>
            </a:r>
          </a:p>
          <a:p>
            <a:pPr lvl="1"/>
            <a:r>
              <a:rPr lang="en-US" dirty="0" smtClean="0"/>
              <a:t>Of the many sugars mentioned glucose or </a:t>
            </a:r>
            <a:r>
              <a:rPr lang="en-US" dirty="0" err="1" smtClean="0"/>
              <a:t>galactose</a:t>
            </a:r>
            <a:r>
              <a:rPr lang="en-US" dirty="0" smtClean="0"/>
              <a:t> signifies a pathologic condition.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 Specialty Testing </a:t>
            </a:r>
            <a:endParaRPr lang="en-US" dirty="0"/>
          </a:p>
        </p:txBody>
      </p:sp>
      <p:sp>
        <p:nvSpPr>
          <p:cNvPr id="3" name="Content Placeholder 2"/>
          <p:cNvSpPr>
            <a:spLocks noGrp="1"/>
          </p:cNvSpPr>
          <p:nvPr>
            <p:ph idx="1"/>
          </p:nvPr>
        </p:nvSpPr>
        <p:spPr/>
        <p:txBody>
          <a:bodyPr/>
          <a:lstStyle/>
          <a:p>
            <a:r>
              <a:rPr lang="en-US" dirty="0" err="1" smtClean="0"/>
              <a:t>Clinitest</a:t>
            </a:r>
            <a:endParaRPr lang="en-US" dirty="0" smtClean="0"/>
          </a:p>
          <a:p>
            <a:pPr lvl="1"/>
            <a:r>
              <a:rPr lang="en-US" dirty="0" smtClean="0"/>
              <a:t>Chemical reduction of copper, is commonly used to screen and confirm </a:t>
            </a:r>
            <a:r>
              <a:rPr lang="en-US" dirty="0" err="1" smtClean="0"/>
              <a:t>glycosuria</a:t>
            </a:r>
            <a:r>
              <a:rPr lang="en-US" dirty="0" smtClean="0"/>
              <a:t> and to detect other sugars in urine.</a:t>
            </a:r>
          </a:p>
          <a:p>
            <a:pPr lvl="1"/>
            <a:r>
              <a:rPr lang="en-US" dirty="0" smtClean="0"/>
              <a:t>Reducing substances can chemically convert </a:t>
            </a:r>
            <a:r>
              <a:rPr lang="en-US" dirty="0" err="1" smtClean="0"/>
              <a:t>curic</a:t>
            </a:r>
            <a:r>
              <a:rPr lang="en-US" dirty="0" smtClean="0"/>
              <a:t> sulfate to cuprous oxide, resulting in a color change. A sugar’s reducing abilities is determined by the presence of a “chemical reducing group” present in all </a:t>
            </a:r>
            <a:r>
              <a:rPr lang="en-US" dirty="0" err="1" smtClean="0"/>
              <a:t>monosaccharides</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 Specialty Testing </a:t>
            </a:r>
            <a:endParaRPr lang="en-US" dirty="0"/>
          </a:p>
        </p:txBody>
      </p:sp>
      <p:pic>
        <p:nvPicPr>
          <p:cNvPr id="4" name="Content Placeholder 3" descr="clinitesttabsjpg.jpg"/>
          <p:cNvPicPr>
            <a:picLocks noGrp="1" noChangeAspect="1"/>
          </p:cNvPicPr>
          <p:nvPr>
            <p:ph idx="1"/>
          </p:nvPr>
        </p:nvPicPr>
        <p:blipFill>
          <a:blip r:embed="rId2" cstate="print"/>
          <a:stretch>
            <a:fillRect/>
          </a:stretch>
        </p:blipFill>
        <p:spPr>
          <a:xfrm>
            <a:off x="990600" y="1752600"/>
            <a:ext cx="2124075" cy="2152650"/>
          </a:xfrm>
        </p:spPr>
      </p:pic>
      <p:pic>
        <p:nvPicPr>
          <p:cNvPr id="5" name="Picture 4" descr="clinitest.jpg"/>
          <p:cNvPicPr>
            <a:picLocks noChangeAspect="1"/>
          </p:cNvPicPr>
          <p:nvPr/>
        </p:nvPicPr>
        <p:blipFill>
          <a:blip r:embed="rId3" cstate="print"/>
          <a:stretch>
            <a:fillRect/>
          </a:stretch>
        </p:blipFill>
        <p:spPr>
          <a:xfrm>
            <a:off x="4572000" y="1752600"/>
            <a:ext cx="2286000" cy="2057400"/>
          </a:xfrm>
          <a:prstGeom prst="rect">
            <a:avLst/>
          </a:prstGeom>
        </p:spPr>
      </p:pic>
      <p:sp>
        <p:nvSpPr>
          <p:cNvPr id="6" name="TextBox 5"/>
          <p:cNvSpPr txBox="1"/>
          <p:nvPr/>
        </p:nvSpPr>
        <p:spPr>
          <a:xfrm>
            <a:off x="1752600" y="4572000"/>
            <a:ext cx="5562600" cy="369332"/>
          </a:xfrm>
          <a:prstGeom prst="rect">
            <a:avLst/>
          </a:prstGeom>
          <a:noFill/>
        </p:spPr>
        <p:txBody>
          <a:bodyPr wrap="square" rtlCol="0">
            <a:spAutoFit/>
          </a:bodyPr>
          <a:lstStyle/>
          <a:p>
            <a:r>
              <a:rPr lang="en-US" dirty="0" smtClean="0"/>
              <a:t>Consult text for performance of </a:t>
            </a:r>
            <a:r>
              <a:rPr lang="en-US" dirty="0" err="1" smtClean="0"/>
              <a:t>Clinitest</a:t>
            </a:r>
            <a:r>
              <a:rPr lang="en-US" dirty="0" smtClean="0"/>
              <a:t> testing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 Specialty Testing </a:t>
            </a:r>
            <a:endParaRPr lang="en-US" dirty="0"/>
          </a:p>
        </p:txBody>
      </p:sp>
      <p:sp>
        <p:nvSpPr>
          <p:cNvPr id="3" name="Content Placeholder 2"/>
          <p:cNvSpPr>
            <a:spLocks noGrp="1"/>
          </p:cNvSpPr>
          <p:nvPr>
            <p:ph idx="1"/>
          </p:nvPr>
        </p:nvSpPr>
        <p:spPr/>
        <p:txBody>
          <a:bodyPr/>
          <a:lstStyle/>
          <a:p>
            <a:r>
              <a:rPr lang="en-US" dirty="0" err="1" smtClean="0"/>
              <a:t>Acetest</a:t>
            </a:r>
            <a:endParaRPr lang="en-US" dirty="0" smtClean="0"/>
          </a:p>
          <a:p>
            <a:pPr lvl="1"/>
            <a:r>
              <a:rPr lang="en-US" dirty="0" err="1" smtClean="0"/>
              <a:t>Acetest</a:t>
            </a:r>
            <a:r>
              <a:rPr lang="en-US" dirty="0" smtClean="0"/>
              <a:t> reagent tablets provide an alternative to strip testing when urine must be tested for the presence of </a:t>
            </a:r>
            <a:r>
              <a:rPr lang="en-US" dirty="0" err="1" smtClean="0"/>
              <a:t>ketones</a:t>
            </a:r>
            <a:r>
              <a:rPr lang="en-US" dirty="0" smtClean="0"/>
              <a:t>.</a:t>
            </a:r>
          </a:p>
          <a:p>
            <a:pPr lvl="1"/>
            <a:r>
              <a:rPr lang="en-US" dirty="0" smtClean="0"/>
              <a:t>Based on same chemical reaction as the reagent strip test, however, the advantage lies in the fact that the tablet can be used with specimens other than urine and it detects both acetone and </a:t>
            </a:r>
            <a:r>
              <a:rPr lang="en-US" dirty="0" err="1" smtClean="0"/>
              <a:t>acetoacetate</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 Specialty Testing </a:t>
            </a:r>
            <a:endParaRPr lang="en-US" dirty="0"/>
          </a:p>
        </p:txBody>
      </p:sp>
      <p:pic>
        <p:nvPicPr>
          <p:cNvPr id="4" name="Content Placeholder 3" descr="acetest.jpg"/>
          <p:cNvPicPr>
            <a:picLocks noGrp="1" noChangeAspect="1"/>
          </p:cNvPicPr>
          <p:nvPr>
            <p:ph idx="1"/>
          </p:nvPr>
        </p:nvPicPr>
        <p:blipFill>
          <a:blip r:embed="rId2" cstate="print"/>
          <a:stretch>
            <a:fillRect/>
          </a:stretch>
        </p:blipFill>
        <p:spPr>
          <a:xfrm>
            <a:off x="3500437" y="2514601"/>
            <a:ext cx="2519363" cy="2420144"/>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 Specialty Testing </a:t>
            </a:r>
            <a:endParaRPr lang="en-US" dirty="0"/>
          </a:p>
        </p:txBody>
      </p:sp>
      <p:sp>
        <p:nvSpPr>
          <p:cNvPr id="3" name="Content Placeholder 2"/>
          <p:cNvSpPr>
            <a:spLocks noGrp="1"/>
          </p:cNvSpPr>
          <p:nvPr>
            <p:ph idx="1"/>
          </p:nvPr>
        </p:nvSpPr>
        <p:spPr/>
        <p:txBody>
          <a:bodyPr>
            <a:normAutofit/>
          </a:bodyPr>
          <a:lstStyle/>
          <a:p>
            <a:r>
              <a:rPr lang="en-US" dirty="0" smtClean="0"/>
              <a:t>Urine pregnancy testing</a:t>
            </a:r>
          </a:p>
          <a:p>
            <a:pPr lvl="1"/>
            <a:r>
              <a:rPr lang="en-US" dirty="0" smtClean="0"/>
              <a:t>Detects the presence of human chorionic </a:t>
            </a:r>
            <a:r>
              <a:rPr lang="en-US" dirty="0" err="1" smtClean="0"/>
              <a:t>gonadotropin</a:t>
            </a:r>
            <a:r>
              <a:rPr lang="en-US" dirty="0" smtClean="0"/>
              <a:t> (</a:t>
            </a:r>
            <a:r>
              <a:rPr lang="en-US" dirty="0" err="1" smtClean="0"/>
              <a:t>hCG</a:t>
            </a:r>
            <a:r>
              <a:rPr lang="en-US" dirty="0" smtClean="0"/>
              <a:t>) a hormone produced by the placenta and present in urine during pregnancy.</a:t>
            </a:r>
          </a:p>
          <a:p>
            <a:pPr lvl="1"/>
            <a:r>
              <a:rPr lang="en-US" dirty="0" smtClean="0"/>
              <a:t>After implantation of the fertilized egg in the uterus the </a:t>
            </a:r>
            <a:r>
              <a:rPr lang="en-US" dirty="0" err="1" smtClean="0"/>
              <a:t>hCG</a:t>
            </a:r>
            <a:r>
              <a:rPr lang="en-US" dirty="0" smtClean="0"/>
              <a:t> levels in serum double every few days.  This rise occurs for approximately 7 weeks and then begins to diminish.</a:t>
            </a:r>
          </a:p>
          <a:p>
            <a:pPr lvl="1"/>
            <a:r>
              <a:rPr lang="en-US" dirty="0" smtClean="0"/>
              <a:t>Most common pregnancy test is the lateral flow immunoassay.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 Specialty Testing </a:t>
            </a:r>
            <a:endParaRPr lang="en-US" dirty="0"/>
          </a:p>
        </p:txBody>
      </p:sp>
      <p:sp>
        <p:nvSpPr>
          <p:cNvPr id="3" name="Content Placeholder 2"/>
          <p:cNvSpPr>
            <a:spLocks noGrp="1"/>
          </p:cNvSpPr>
          <p:nvPr>
            <p:ph idx="1"/>
          </p:nvPr>
        </p:nvSpPr>
        <p:spPr/>
        <p:txBody>
          <a:bodyPr/>
          <a:lstStyle/>
          <a:p>
            <a:r>
              <a:rPr lang="en-US" dirty="0" smtClean="0"/>
              <a:t>First morning specimen best for pregnancy test</a:t>
            </a:r>
          </a:p>
          <a:p>
            <a:r>
              <a:rPr lang="en-US" dirty="0" smtClean="0"/>
              <a:t>Test based on reactions that occur between antibodies and antigens.</a:t>
            </a:r>
          </a:p>
          <a:p>
            <a:r>
              <a:rPr lang="en-US" dirty="0" smtClean="0"/>
              <a:t>Refer to text for performance of the test.</a:t>
            </a:r>
            <a:endParaRPr lang="en-US" dirty="0"/>
          </a:p>
        </p:txBody>
      </p:sp>
      <p:pic>
        <p:nvPicPr>
          <p:cNvPr id="4" name="Picture 3" descr="pregnancytest.jpg"/>
          <p:cNvPicPr>
            <a:picLocks noChangeAspect="1"/>
          </p:cNvPicPr>
          <p:nvPr/>
        </p:nvPicPr>
        <p:blipFill>
          <a:blip r:embed="rId2" cstate="print"/>
          <a:stretch>
            <a:fillRect/>
          </a:stretch>
        </p:blipFill>
        <p:spPr>
          <a:xfrm>
            <a:off x="2514600" y="4648200"/>
            <a:ext cx="3810000" cy="18478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 Specialty Testing </a:t>
            </a:r>
            <a:endParaRPr lang="en-US" dirty="0"/>
          </a:p>
        </p:txBody>
      </p:sp>
      <p:sp>
        <p:nvSpPr>
          <p:cNvPr id="3" name="Content Placeholder 2"/>
          <p:cNvSpPr>
            <a:spLocks noGrp="1"/>
          </p:cNvSpPr>
          <p:nvPr>
            <p:ph idx="1"/>
          </p:nvPr>
        </p:nvSpPr>
        <p:spPr/>
        <p:txBody>
          <a:bodyPr/>
          <a:lstStyle/>
          <a:p>
            <a:r>
              <a:rPr lang="en-US" dirty="0" smtClean="0"/>
              <a:t>Ovulation testing</a:t>
            </a:r>
          </a:p>
          <a:p>
            <a:pPr lvl="1"/>
            <a:r>
              <a:rPr lang="en-US" dirty="0" smtClean="0"/>
              <a:t>CLIA waived ;</a:t>
            </a:r>
            <a:r>
              <a:rPr lang="en-US" dirty="0" err="1" smtClean="0"/>
              <a:t>atera</a:t>
            </a:r>
            <a:r>
              <a:rPr lang="en-US" dirty="0" smtClean="0"/>
              <a:t>; </a:t>
            </a:r>
            <a:r>
              <a:rPr lang="en-US" dirty="0" err="1" smtClean="0"/>
              <a:t>f;pw</a:t>
            </a:r>
            <a:r>
              <a:rPr lang="en-US" dirty="0" smtClean="0"/>
              <a:t> </a:t>
            </a:r>
            <a:r>
              <a:rPr lang="en-US" dirty="0" err="1" smtClean="0"/>
              <a:t>irome</a:t>
            </a:r>
            <a:r>
              <a:rPr lang="en-US" dirty="0" smtClean="0"/>
              <a:t> tests are available to assist in the prediction of ovulation for women attempting to conceive either naturally or using artificial insemination. </a:t>
            </a:r>
          </a:p>
          <a:p>
            <a:pPr lvl="1"/>
            <a:r>
              <a:rPr lang="en-US" dirty="0" smtClean="0"/>
              <a:t>Luteinizing hormone (LH) remains at a relatively stable level.  Approximately 14 days before menstruation, the body experiences the “LH surge”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98</TotalTime>
  <Words>704</Words>
  <Application>Microsoft Office PowerPoint</Application>
  <PresentationFormat>On-screen Show (4:3)</PresentationFormat>
  <Paragraphs>61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Tw Cen MT</vt:lpstr>
      <vt:lpstr>Tw Cen MT Condensed</vt:lpstr>
      <vt:lpstr>Wingdings 3</vt:lpstr>
      <vt:lpstr>Integral</vt:lpstr>
      <vt:lpstr>UA Specialty Testing </vt:lpstr>
      <vt:lpstr>UA Specialty Testing </vt:lpstr>
      <vt:lpstr>UA Specialty Testing </vt:lpstr>
      <vt:lpstr>UA Specialty Testing </vt:lpstr>
      <vt:lpstr>UA Specialty Testing </vt:lpstr>
      <vt:lpstr>UA Specialty Testing </vt:lpstr>
      <vt:lpstr>UA Specialty Testing </vt:lpstr>
      <vt:lpstr>UA Specialty Testing </vt:lpstr>
      <vt:lpstr>UA Specialty Testing </vt:lpstr>
      <vt:lpstr>UA Specialty Testing </vt:lpstr>
      <vt:lpstr>UA Specialty Testing </vt:lpstr>
      <vt:lpstr>UA Specialty Testing </vt:lpstr>
      <vt:lpstr>UA Specialty Testing </vt:lpstr>
      <vt:lpstr>UA Specialty Testing </vt:lpstr>
      <vt:lpstr>UA Specialty Testing </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UA Specialty Testing</dc:title>
  <dc:creator>Connie Mollo</dc:creator>
  <cp:lastModifiedBy>Constance Mollo</cp:lastModifiedBy>
  <cp:revision>11</cp:revision>
  <dcterms:created xsi:type="dcterms:W3CDTF">2014-09-18T03:30:19Z</dcterms:created>
  <dcterms:modified xsi:type="dcterms:W3CDTF">2014-09-18T14:15:10Z</dcterms:modified>
</cp:coreProperties>
</file>