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8" r:id="rId8"/>
    <p:sldId id="269" r:id="rId9"/>
    <p:sldId id="262" r:id="rId10"/>
    <p:sldId id="276" r:id="rId11"/>
    <p:sldId id="270" r:id="rId12"/>
    <p:sldId id="263" r:id="rId13"/>
    <p:sldId id="264" r:id="rId14"/>
    <p:sldId id="265" r:id="rId15"/>
    <p:sldId id="266" r:id="rId16"/>
    <p:sldId id="271" r:id="rId17"/>
    <p:sldId id="272" r:id="rId18"/>
    <p:sldId id="267"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28" d="100"/>
          <a:sy n="128" d="100"/>
        </p:scale>
        <p:origin x="100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E702F-49A0-4F9F-8B63-50A36D94AB9A}" type="datetimeFigureOut">
              <a:rPr lang="en-US" smtClean="0"/>
              <a:pPr/>
              <a:t>9/16/2014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28AE8-7143-45AE-96E3-C2EF1CD6487D}" type="slidenum">
              <a:rPr lang="en-US" smtClean="0"/>
              <a:pPr/>
              <a:t>‹#›</a:t>
            </a:fld>
            <a:endParaRPr lang="en-US" dirty="0"/>
          </a:p>
        </p:txBody>
      </p:sp>
    </p:spTree>
    <p:extLst>
      <p:ext uri="{BB962C8B-B14F-4D97-AF65-F5344CB8AC3E}">
        <p14:creationId xmlns:p14="http://schemas.microsoft.com/office/powerpoint/2010/main" val="119201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Mucus and casts are easily missed if reduced light is not used. </a:t>
            </a:r>
            <a:r>
              <a:rPr lang="en-US" baseline="0" dirty="0" smtClean="0"/>
              <a:t> Constant focusing helps locate casts.</a:t>
            </a:r>
          </a:p>
          <a:p>
            <a:pPr marL="228600" indent="-228600">
              <a:buAutoNum type="arabicPeriod"/>
            </a:pPr>
            <a:r>
              <a:rPr lang="en-US" baseline="0" dirty="0" smtClean="0"/>
              <a:t>Casts tend to migrate to the edges of the coverslips.</a:t>
            </a:r>
            <a:endParaRPr lang="en-US" dirty="0"/>
          </a:p>
        </p:txBody>
      </p:sp>
      <p:sp>
        <p:nvSpPr>
          <p:cNvPr id="4" name="Slide Number Placeholder 3"/>
          <p:cNvSpPr>
            <a:spLocks noGrp="1"/>
          </p:cNvSpPr>
          <p:nvPr>
            <p:ph type="sldNum" sz="quarter" idx="10"/>
          </p:nvPr>
        </p:nvSpPr>
        <p:spPr/>
        <p:txBody>
          <a:bodyPr/>
          <a:lstStyle/>
          <a:p>
            <a:fld id="{71F28AE8-7143-45AE-96E3-C2EF1CD6487D}" type="slidenum">
              <a:rPr lang="en-US" smtClean="0"/>
              <a:pPr/>
              <a:t>9</a:t>
            </a:fld>
            <a:endParaRPr lang="en-US" dirty="0"/>
          </a:p>
        </p:txBody>
      </p:sp>
    </p:spTree>
    <p:extLst>
      <p:ext uri="{BB962C8B-B14F-4D97-AF65-F5344CB8AC3E}">
        <p14:creationId xmlns:p14="http://schemas.microsoft.com/office/powerpoint/2010/main" val="78448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83BF5-384E-4926-A0FD-783A8038313D}"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FF7F7-306C-4E2A-936B-8E669F14D8C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83BF5-384E-4926-A0FD-783A8038313D}" type="datetimeFigureOut">
              <a:rPr lang="en-US" smtClean="0"/>
              <a:pPr/>
              <a:t>9/16/2014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FF7F7-306C-4E2A-936B-8E669F14D8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UA  Microscopic Exam</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133600"/>
            <a:ext cx="447675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2514600"/>
            <a:ext cx="2133600" cy="923330"/>
          </a:xfrm>
          <a:prstGeom prst="rect">
            <a:avLst/>
          </a:prstGeom>
          <a:noFill/>
        </p:spPr>
        <p:txBody>
          <a:bodyPr wrap="square" rtlCol="0">
            <a:spAutoFit/>
          </a:bodyPr>
          <a:lstStyle/>
          <a:p>
            <a:r>
              <a:rPr lang="en-US" dirty="0" smtClean="0"/>
              <a:t>Cast formation in renal tubules.</a:t>
            </a:r>
          </a:p>
          <a:p>
            <a:endParaRPr lang="en-US" dirty="0"/>
          </a:p>
        </p:txBody>
      </p:sp>
    </p:spTree>
    <p:extLst>
      <p:ext uri="{BB962C8B-B14F-4D97-AF65-F5344CB8AC3E}">
        <p14:creationId xmlns:p14="http://schemas.microsoft.com/office/powerpoint/2010/main" val="2209306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Hyaline casts:</a:t>
            </a:r>
          </a:p>
          <a:p>
            <a:pPr lvl="1"/>
            <a:r>
              <a:rPr lang="en-US" dirty="0" smtClean="0"/>
              <a:t>Formed when urine flow through individual nephrons is diminished.</a:t>
            </a:r>
          </a:p>
          <a:p>
            <a:pPr lvl="1"/>
            <a:r>
              <a:rPr lang="en-US" dirty="0" smtClean="0"/>
              <a:t>Also can be found in urine of individuals with kidney disease but also in the urine of people without such disease who have exercised heavily.</a:t>
            </a:r>
          </a:p>
          <a:p>
            <a:pPr lvl="1"/>
            <a:r>
              <a:rPr lang="en-US" dirty="0" smtClean="0"/>
              <a:t>Occasionally hyaline casts have granular or cellular inclusions.</a:t>
            </a:r>
            <a:endParaRPr lang="en-US" dirty="0"/>
          </a:p>
        </p:txBody>
      </p:sp>
    </p:spTree>
    <p:extLst>
      <p:ext uri="{BB962C8B-B14F-4D97-AF65-F5344CB8AC3E}">
        <p14:creationId xmlns:p14="http://schemas.microsoft.com/office/powerpoint/2010/main" val="11421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descr="cellular.jpg"/>
          <p:cNvPicPr>
            <a:picLocks noGrp="1" noChangeAspect="1"/>
          </p:cNvPicPr>
          <p:nvPr>
            <p:ph idx="1"/>
          </p:nvPr>
        </p:nvPicPr>
        <p:blipFill>
          <a:blip r:embed="rId2" cstate="print"/>
          <a:stretch>
            <a:fillRect/>
          </a:stretch>
        </p:blipFill>
        <p:spPr>
          <a:xfrm>
            <a:off x="914400" y="1371600"/>
            <a:ext cx="2381250" cy="4267200"/>
          </a:xfrm>
        </p:spPr>
      </p:pic>
      <p:sp>
        <p:nvSpPr>
          <p:cNvPr id="5" name="TextBox 4"/>
          <p:cNvSpPr txBox="1"/>
          <p:nvPr/>
        </p:nvSpPr>
        <p:spPr>
          <a:xfrm>
            <a:off x="3886200" y="1600200"/>
            <a:ext cx="4876800" cy="2031325"/>
          </a:xfrm>
          <a:prstGeom prst="rect">
            <a:avLst/>
          </a:prstGeom>
          <a:noFill/>
        </p:spPr>
        <p:txBody>
          <a:bodyPr wrap="square" rtlCol="0">
            <a:spAutoFit/>
          </a:bodyPr>
          <a:lstStyle/>
          <a:p>
            <a:r>
              <a:rPr lang="en-US" dirty="0" smtClean="0"/>
              <a:t>Cellular casts most commonly result when disease processes such as ischemia, infarction, or nephrotoxicity cause degeneration and necrosis of tubular epithelial cells. The presence of these casts indicates acute tubular injury but does not indicate the extent or reversibility of the injury.</a:t>
            </a:r>
            <a:br>
              <a:rPr lang="en-US" dirty="0" smtClean="0"/>
            </a:br>
            <a:endParaRPr lang="en-US" dirty="0"/>
          </a:p>
        </p:txBody>
      </p:sp>
      <p:sp>
        <p:nvSpPr>
          <p:cNvPr id="3" name="TextBox 2"/>
          <p:cNvSpPr txBox="1"/>
          <p:nvPr/>
        </p:nvSpPr>
        <p:spPr>
          <a:xfrm>
            <a:off x="4038600" y="3733800"/>
            <a:ext cx="4419600" cy="1200329"/>
          </a:xfrm>
          <a:prstGeom prst="rect">
            <a:avLst/>
          </a:prstGeom>
          <a:noFill/>
        </p:spPr>
        <p:txBody>
          <a:bodyPr wrap="square" rtlCol="0">
            <a:spAutoFit/>
          </a:bodyPr>
          <a:lstStyle/>
          <a:p>
            <a:r>
              <a:rPr lang="en-US" dirty="0" smtClean="0"/>
              <a:t>White blood cell casts are hyaline casts that contain leukocytes..  Usually seen in pyelonephritis.  WBC are multilobed whereas renal tubular cells are single round nucleus.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descr="cast-grn.jpg"/>
          <p:cNvPicPr>
            <a:picLocks noGrp="1" noChangeAspect="1"/>
          </p:cNvPicPr>
          <p:nvPr>
            <p:ph idx="1"/>
          </p:nvPr>
        </p:nvPicPr>
        <p:blipFill>
          <a:blip r:embed="rId2" cstate="print"/>
          <a:stretch>
            <a:fillRect/>
          </a:stretch>
        </p:blipFill>
        <p:spPr>
          <a:xfrm>
            <a:off x="990600" y="1600200"/>
            <a:ext cx="2438400" cy="4114800"/>
          </a:xfrm>
        </p:spPr>
      </p:pic>
      <p:sp>
        <p:nvSpPr>
          <p:cNvPr id="6" name="TextBox 5"/>
          <p:cNvSpPr txBox="1"/>
          <p:nvPr/>
        </p:nvSpPr>
        <p:spPr>
          <a:xfrm>
            <a:off x="3886200" y="1828800"/>
            <a:ext cx="4038600" cy="923330"/>
          </a:xfrm>
          <a:prstGeom prst="rect">
            <a:avLst/>
          </a:prstGeom>
          <a:noFill/>
        </p:spPr>
        <p:txBody>
          <a:bodyPr wrap="square" rtlCol="0">
            <a:spAutoFit/>
          </a:bodyPr>
          <a:lstStyle/>
          <a:p>
            <a:r>
              <a:rPr lang="en-US" dirty="0" smtClean="0"/>
              <a:t>Granular casts, as the name implies, have a textured appearance which ranges from fine to coarse in character. </a:t>
            </a:r>
            <a:endParaRPr lang="en-US" dirty="0"/>
          </a:p>
        </p:txBody>
      </p:sp>
      <p:sp>
        <p:nvSpPr>
          <p:cNvPr id="3" name="TextBox 2"/>
          <p:cNvSpPr txBox="1"/>
          <p:nvPr/>
        </p:nvSpPr>
        <p:spPr>
          <a:xfrm>
            <a:off x="4038600" y="3276600"/>
            <a:ext cx="4038600" cy="1200329"/>
          </a:xfrm>
          <a:prstGeom prst="rect">
            <a:avLst/>
          </a:prstGeom>
          <a:noFill/>
        </p:spPr>
        <p:txBody>
          <a:bodyPr wrap="square" rtlCol="0">
            <a:spAutoFit/>
          </a:bodyPr>
          <a:lstStyle/>
          <a:p>
            <a:r>
              <a:rPr lang="en-US" dirty="0" smtClean="0"/>
              <a:t>Finely and coarsely granular casts may be caused by exercise, but the presence of increased numbers may indicate renal disease.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descr="cast-fat.jpg"/>
          <p:cNvPicPr>
            <a:picLocks noGrp="1" noChangeAspect="1"/>
          </p:cNvPicPr>
          <p:nvPr>
            <p:ph idx="1"/>
          </p:nvPr>
        </p:nvPicPr>
        <p:blipFill>
          <a:blip r:embed="rId2" cstate="print"/>
          <a:stretch>
            <a:fillRect/>
          </a:stretch>
        </p:blipFill>
        <p:spPr>
          <a:xfrm>
            <a:off x="838200" y="1981200"/>
            <a:ext cx="2133600" cy="2819400"/>
          </a:xfrm>
        </p:spPr>
      </p:pic>
      <p:sp>
        <p:nvSpPr>
          <p:cNvPr id="5" name="TextBox 4"/>
          <p:cNvSpPr txBox="1"/>
          <p:nvPr/>
        </p:nvSpPr>
        <p:spPr>
          <a:xfrm>
            <a:off x="3352800" y="2057400"/>
            <a:ext cx="5410200" cy="2585323"/>
          </a:xfrm>
          <a:prstGeom prst="rect">
            <a:avLst/>
          </a:prstGeom>
          <a:noFill/>
        </p:spPr>
        <p:txBody>
          <a:bodyPr wrap="square" rtlCol="0">
            <a:spAutoFit/>
          </a:bodyPr>
          <a:lstStyle/>
          <a:p>
            <a:r>
              <a:rPr lang="en-US" dirty="0" smtClean="0"/>
              <a:t>Fatty casts are identified by the presence of refractile lipid droplets. The background matrix of the cast may be hyaline or granular in nature. Often, they are seen in urines in which free lipid droplets are present as well. Fatty casts are the most common type seen in cat urines. Interpretation of the significance of "fatty" casts should be based on the character of the cast matrix, rather than on the lipid content per se.</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descr="waxycomp.jpg"/>
          <p:cNvPicPr>
            <a:picLocks noGrp="1" noChangeAspect="1"/>
          </p:cNvPicPr>
          <p:nvPr>
            <p:ph idx="1"/>
          </p:nvPr>
        </p:nvPicPr>
        <p:blipFill>
          <a:blip r:embed="rId2" cstate="print"/>
          <a:stretch>
            <a:fillRect/>
          </a:stretch>
        </p:blipFill>
        <p:spPr>
          <a:xfrm>
            <a:off x="1219200" y="1905000"/>
            <a:ext cx="1981200" cy="3048000"/>
          </a:xfrm>
        </p:spPr>
      </p:pic>
      <p:sp>
        <p:nvSpPr>
          <p:cNvPr id="5" name="TextBox 4"/>
          <p:cNvSpPr txBox="1"/>
          <p:nvPr/>
        </p:nvSpPr>
        <p:spPr>
          <a:xfrm>
            <a:off x="3810000" y="1905000"/>
            <a:ext cx="4495800" cy="2862322"/>
          </a:xfrm>
          <a:prstGeom prst="rect">
            <a:avLst/>
          </a:prstGeom>
          <a:noFill/>
        </p:spPr>
        <p:txBody>
          <a:bodyPr wrap="square" rtlCol="0">
            <a:spAutoFit/>
          </a:bodyPr>
          <a:lstStyle/>
          <a:p>
            <a:r>
              <a:rPr lang="en-US" dirty="0" smtClean="0"/>
              <a:t>Waxy casts have a smooth consistency but are more refractile and therefore easier to see compared to hyaline casts. They commonly have squared off ends, as if brittle and easily broken.</a:t>
            </a:r>
            <a:br>
              <a:rPr lang="en-US" dirty="0" smtClean="0"/>
            </a:br>
            <a:r>
              <a:rPr lang="en-US" dirty="0" smtClean="0"/>
              <a:t/>
            </a:r>
            <a:br>
              <a:rPr lang="en-US" dirty="0" smtClean="0"/>
            </a:br>
            <a:r>
              <a:rPr lang="en-US" dirty="0" smtClean="0"/>
              <a:t>Waxy casts indicate tubular injury of a more chronic nature than granular or cellular casts and are always of pathologic significance.</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Red Blood Cell Casts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667000"/>
            <a:ext cx="2895600" cy="1905000"/>
          </a:xfrm>
          <a:prstGeom prst="rect">
            <a:avLst/>
          </a:prstGeom>
        </p:spPr>
      </p:pic>
      <p:sp>
        <p:nvSpPr>
          <p:cNvPr id="5" name="TextBox 4"/>
          <p:cNvSpPr txBox="1"/>
          <p:nvPr/>
        </p:nvSpPr>
        <p:spPr>
          <a:xfrm>
            <a:off x="4191000" y="2743200"/>
            <a:ext cx="4114800" cy="1477328"/>
          </a:xfrm>
          <a:prstGeom prst="rect">
            <a:avLst/>
          </a:prstGeom>
          <a:noFill/>
        </p:spPr>
        <p:txBody>
          <a:bodyPr wrap="square" rtlCol="0">
            <a:spAutoFit/>
          </a:bodyPr>
          <a:lstStyle/>
          <a:p>
            <a:r>
              <a:rPr lang="en-US" dirty="0" smtClean="0"/>
              <a:t>Hyaline casts with embedded red cells.  Their presence indicates damage to the glomerular membrane.  They may appear brown as a result of the color of the red blood cells.</a:t>
            </a:r>
            <a:endParaRPr lang="en-US" dirty="0"/>
          </a:p>
        </p:txBody>
      </p:sp>
    </p:spTree>
    <p:extLst>
      <p:ext uri="{BB962C8B-B14F-4D97-AF65-F5344CB8AC3E}">
        <p14:creationId xmlns:p14="http://schemas.microsoft.com/office/powerpoint/2010/main" val="23766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Renal tubular epithelial cells: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562224"/>
            <a:ext cx="3676650" cy="2695576"/>
          </a:xfrm>
          <a:prstGeom prst="rect">
            <a:avLst/>
          </a:prstGeom>
        </p:spPr>
      </p:pic>
      <p:sp>
        <p:nvSpPr>
          <p:cNvPr id="5" name="TextBox 4"/>
          <p:cNvSpPr txBox="1"/>
          <p:nvPr/>
        </p:nvSpPr>
        <p:spPr>
          <a:xfrm>
            <a:off x="6096000" y="2562224"/>
            <a:ext cx="3048000" cy="2862322"/>
          </a:xfrm>
          <a:prstGeom prst="rect">
            <a:avLst/>
          </a:prstGeom>
          <a:noFill/>
        </p:spPr>
        <p:txBody>
          <a:bodyPr wrap="square" rtlCol="0">
            <a:spAutoFit/>
          </a:bodyPr>
          <a:lstStyle/>
          <a:p>
            <a:r>
              <a:rPr lang="en-US" dirty="0" smtClean="0"/>
              <a:t>Easily confused with WBC casts especially if cells have started to degenerate.  Renal tubular epithelial cell casts are found when excessive damage has occurred.  Causes are shock, renal ischemia, heavy-metal poisoning; certain allergic reactions and nephrotoxic drugs.</a:t>
            </a:r>
            <a:endParaRPr lang="en-US" dirty="0"/>
          </a:p>
        </p:txBody>
      </p:sp>
    </p:spTree>
    <p:extLst>
      <p:ext uri="{BB962C8B-B14F-4D97-AF65-F5344CB8AC3E}">
        <p14:creationId xmlns:p14="http://schemas.microsoft.com/office/powerpoint/2010/main" val="1865435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Switch to high-power magnification and adjust the light.</a:t>
            </a:r>
          </a:p>
          <a:p>
            <a:r>
              <a:rPr lang="en-US" dirty="0" smtClean="0"/>
              <a:t>Other sediment findings include:</a:t>
            </a:r>
          </a:p>
          <a:p>
            <a:pPr lvl="1"/>
            <a:r>
              <a:rPr lang="en-US" dirty="0" smtClean="0"/>
              <a:t>Cells</a:t>
            </a:r>
          </a:p>
          <a:p>
            <a:pPr lvl="1"/>
            <a:r>
              <a:rPr lang="en-US" dirty="0" smtClean="0"/>
              <a:t>Crystals</a:t>
            </a:r>
          </a:p>
          <a:p>
            <a:pPr lvl="1"/>
            <a:r>
              <a:rPr lang="en-US" dirty="0" smtClean="0"/>
              <a:t>Micro-organisms; fungus</a:t>
            </a:r>
          </a:p>
          <a:p>
            <a:pPr marL="457200" lvl="1"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Cells:</a:t>
            </a:r>
          </a:p>
          <a:p>
            <a:pPr lvl="1"/>
            <a:r>
              <a:rPr lang="en-US" dirty="0" smtClean="0"/>
              <a:t>Include:  epithelial cells derived from the lining of the genitourinary tract; red blood cells and white blood cells from the bloodstream.</a:t>
            </a:r>
          </a:p>
          <a:p>
            <a:pPr lvl="1"/>
            <a:r>
              <a:rPr lang="en-US" dirty="0" smtClean="0"/>
              <a:t>Cells are classified and counted under high-power magnification.</a:t>
            </a:r>
          </a:p>
          <a:p>
            <a:pPr lvl="1"/>
            <a:r>
              <a:rPr lang="en-US" dirty="0" smtClean="0"/>
              <a:t>RBCs may enter the urinary tract at any point of inflammation or injury.  May be found in normal urine in small numbers 1 – 2 per high-power field.</a:t>
            </a:r>
            <a:endParaRPr lang="en-US" dirty="0"/>
          </a:p>
        </p:txBody>
      </p:sp>
    </p:spTree>
    <p:extLst>
      <p:ext uri="{BB962C8B-B14F-4D97-AF65-F5344CB8AC3E}">
        <p14:creationId xmlns:p14="http://schemas.microsoft.com/office/powerpoint/2010/main" val="3002740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Use a well mixed urine specimen</a:t>
            </a:r>
          </a:p>
          <a:p>
            <a:r>
              <a:rPr lang="en-US" dirty="0" smtClean="0"/>
              <a:t>Pour about 10 mL into a labeled centrifuge tube and cap.</a:t>
            </a:r>
          </a:p>
          <a:p>
            <a:r>
              <a:rPr lang="en-US" dirty="0" smtClean="0"/>
              <a:t>Place specimen in centrifuge; be sure the tube is balanced by another tube in centrifuge.</a:t>
            </a:r>
          </a:p>
          <a:p>
            <a:r>
              <a:rPr lang="en-US" dirty="0" smtClean="0"/>
              <a:t>Secure the lid and spin for 5 minutes.</a:t>
            </a:r>
          </a:p>
        </p:txBody>
      </p:sp>
      <p:pic>
        <p:nvPicPr>
          <p:cNvPr id="4" name="Picture 3" descr="centrifuge.jpg"/>
          <p:cNvPicPr>
            <a:picLocks noChangeAspect="1"/>
          </p:cNvPicPr>
          <p:nvPr/>
        </p:nvPicPr>
        <p:blipFill>
          <a:blip r:embed="rId2" cstate="print"/>
          <a:stretch>
            <a:fillRect/>
          </a:stretch>
        </p:blipFill>
        <p:spPr>
          <a:xfrm>
            <a:off x="7086600" y="4381500"/>
            <a:ext cx="1847850" cy="2476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RBCs:</a:t>
            </a:r>
          </a:p>
          <a:p>
            <a:pPr lvl="1"/>
            <a:r>
              <a:rPr lang="en-US" dirty="0" smtClean="0"/>
              <a:t>RBCs are pale, round, nongranular, and flat or biconcave.</a:t>
            </a:r>
          </a:p>
          <a:p>
            <a:pPr lvl="1"/>
            <a:r>
              <a:rPr lang="en-US" dirty="0" smtClean="0"/>
              <a:t>Smaller than WBCs and have no nucleus.</a:t>
            </a:r>
          </a:p>
          <a:p>
            <a:pPr lvl="1"/>
            <a:r>
              <a:rPr lang="en-US" dirty="0" smtClean="0"/>
              <a:t>In hypotonic (dilute) urine they swell and burst.</a:t>
            </a:r>
          </a:p>
          <a:p>
            <a:pPr lvl="1"/>
            <a:r>
              <a:rPr lang="en-US" dirty="0" smtClean="0"/>
              <a:t>In hypertonic (concentrated) may crenate and wrinkle. </a:t>
            </a:r>
          </a:p>
          <a:p>
            <a:pPr lvl="1"/>
            <a:r>
              <a:rPr lang="en-US" dirty="0" smtClean="0"/>
              <a:t>May be confused with yeast, oil droplets, and droplets of lens cleaner.</a:t>
            </a:r>
            <a:endParaRPr lang="en-US" dirty="0"/>
          </a:p>
        </p:txBody>
      </p:sp>
    </p:spTree>
    <p:extLst>
      <p:ext uri="{BB962C8B-B14F-4D97-AF65-F5344CB8AC3E}">
        <p14:creationId xmlns:p14="http://schemas.microsoft.com/office/powerpoint/2010/main" val="392100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95400"/>
            <a:ext cx="3771900" cy="2895600"/>
          </a:xfrm>
        </p:spPr>
      </p:pic>
      <p:sp>
        <p:nvSpPr>
          <p:cNvPr id="5" name="TextBox 4"/>
          <p:cNvSpPr txBox="1"/>
          <p:nvPr/>
        </p:nvSpPr>
        <p:spPr>
          <a:xfrm>
            <a:off x="5791200" y="1524000"/>
            <a:ext cx="2743200" cy="646331"/>
          </a:xfrm>
          <a:prstGeom prst="rect">
            <a:avLst/>
          </a:prstGeom>
          <a:noFill/>
        </p:spPr>
        <p:txBody>
          <a:bodyPr wrap="square" rtlCol="0">
            <a:spAutoFit/>
          </a:bodyPr>
          <a:lstStyle/>
          <a:p>
            <a:r>
              <a:rPr lang="en-US" dirty="0" smtClean="0"/>
              <a:t>Hematuria:  Presence of RBCs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590800"/>
            <a:ext cx="2381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07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WBCs (Leukocytes)</a:t>
            </a:r>
          </a:p>
          <a:p>
            <a:pPr lvl="1"/>
            <a:r>
              <a:rPr lang="en-US" dirty="0" smtClean="0"/>
              <a:t>May be found in normal urine; increased numbers (more than 5 cells per high-power field) associated with inflammation or contamination.</a:t>
            </a:r>
          </a:p>
          <a:p>
            <a:pPr lvl="1"/>
            <a:r>
              <a:rPr lang="en-US" dirty="0" smtClean="0"/>
              <a:t>Larger than RBCs and have a granular appearance and usually multilobed nucleus; usually neutrophils.</a:t>
            </a:r>
            <a:endParaRPr lang="en-US" dirty="0"/>
          </a:p>
        </p:txBody>
      </p:sp>
    </p:spTree>
    <p:extLst>
      <p:ext uri="{BB962C8B-B14F-4D97-AF65-F5344CB8AC3E}">
        <p14:creationId xmlns:p14="http://schemas.microsoft.com/office/powerpoint/2010/main" val="217824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a:xfrm>
            <a:off x="304800" y="1295400"/>
            <a:ext cx="8229600" cy="5359400"/>
          </a:xfrm>
        </p:spPr>
        <p:txBody>
          <a:bodyPr/>
          <a:lstStyle/>
          <a:p>
            <a:r>
              <a:rPr lang="en-US" dirty="0" smtClean="0"/>
              <a:t>WBCs </a:t>
            </a:r>
          </a:p>
          <a:p>
            <a:pPr marL="457200" lvl="1" indent="0">
              <a:buNone/>
            </a:pPr>
            <a:endParaRPr lang="en-US" dirty="0"/>
          </a:p>
        </p:txBody>
      </p:sp>
      <p:pic>
        <p:nvPicPr>
          <p:cNvPr id="3074" name="Picture 2" descr="wbs's in ur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4038600" cy="3947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2819400"/>
            <a:ext cx="3505200" cy="1200329"/>
          </a:xfrm>
          <a:prstGeom prst="rect">
            <a:avLst/>
          </a:prstGeom>
          <a:noFill/>
        </p:spPr>
        <p:txBody>
          <a:bodyPr wrap="square" rtlCol="0">
            <a:spAutoFit/>
          </a:bodyPr>
          <a:lstStyle/>
          <a:p>
            <a:r>
              <a:rPr lang="en-US" dirty="0" smtClean="0"/>
              <a:t>Most WBCs in urine are Neutrophils.  Not to be confused with Renal tubular or round epithelial cells.</a:t>
            </a:r>
            <a:endParaRPr lang="en-US" dirty="0"/>
          </a:p>
        </p:txBody>
      </p:sp>
    </p:spTree>
    <p:extLst>
      <p:ext uri="{BB962C8B-B14F-4D97-AF65-F5344CB8AC3E}">
        <p14:creationId xmlns:p14="http://schemas.microsoft.com/office/powerpoint/2010/main" val="372058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Renal tubular or round epithelial cells:</a:t>
            </a:r>
          </a:p>
          <a:p>
            <a:pPr lvl="1"/>
            <a:r>
              <a:rPr lang="en-US" dirty="0" smtClean="0"/>
              <a:t>Larger than WBCs</a:t>
            </a:r>
          </a:p>
          <a:p>
            <a:pPr lvl="1"/>
            <a:r>
              <a:rPr lang="en-US" dirty="0" smtClean="0"/>
              <a:t>Round or oval</a:t>
            </a:r>
          </a:p>
          <a:p>
            <a:pPr lvl="1"/>
            <a:r>
              <a:rPr lang="en-US" dirty="0" smtClean="0"/>
              <a:t>Nucleus that is single, large, oval and sometimes eccentric.</a:t>
            </a:r>
          </a:p>
          <a:p>
            <a:pPr lvl="1"/>
            <a:r>
              <a:rPr lang="en-US" dirty="0" smtClean="0"/>
              <a:t>Few may be found in normal urine but their presence is increased numbers indicates tubular damage.</a:t>
            </a:r>
            <a:endParaRPr lang="en-US" dirty="0"/>
          </a:p>
        </p:txBody>
      </p:sp>
    </p:spTree>
    <p:extLst>
      <p:ext uri="{BB962C8B-B14F-4D97-AF65-F5344CB8AC3E}">
        <p14:creationId xmlns:p14="http://schemas.microsoft.com/office/powerpoint/2010/main" val="2793403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057400"/>
            <a:ext cx="3200400" cy="2209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20389"/>
            <a:ext cx="2628900" cy="2246811"/>
          </a:xfrm>
          <a:prstGeom prst="rect">
            <a:avLst/>
          </a:prstGeom>
        </p:spPr>
      </p:pic>
      <p:sp>
        <p:nvSpPr>
          <p:cNvPr id="6" name="TextBox 5"/>
          <p:cNvSpPr txBox="1"/>
          <p:nvPr/>
        </p:nvSpPr>
        <p:spPr>
          <a:xfrm>
            <a:off x="3352800" y="4648200"/>
            <a:ext cx="3200400" cy="369332"/>
          </a:xfrm>
          <a:prstGeom prst="rect">
            <a:avLst/>
          </a:prstGeom>
          <a:noFill/>
        </p:spPr>
        <p:txBody>
          <a:bodyPr wrap="square" rtlCol="0">
            <a:spAutoFit/>
          </a:bodyPr>
          <a:lstStyle/>
          <a:p>
            <a:r>
              <a:rPr lang="en-US" dirty="0" smtClean="0"/>
              <a:t>Renal Tubular Epithelial Cells</a:t>
            </a:r>
            <a:endParaRPr lang="en-US" dirty="0"/>
          </a:p>
        </p:txBody>
      </p:sp>
    </p:spTree>
    <p:extLst>
      <p:ext uri="{BB962C8B-B14F-4D97-AF65-F5344CB8AC3E}">
        <p14:creationId xmlns:p14="http://schemas.microsoft.com/office/powerpoint/2010/main" val="1226939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316323"/>
            <a:ext cx="8229600" cy="1143000"/>
          </a:xfrm>
        </p:spPr>
        <p:txBody>
          <a:bodyPr/>
          <a:lstStyle/>
          <a:p>
            <a:r>
              <a:rPr lang="en-US" dirty="0" smtClean="0"/>
              <a:t>UA Microscopic Exam</a:t>
            </a:r>
            <a:endParaRPr lang="en-US" dirty="0"/>
          </a:p>
        </p:txBody>
      </p:sp>
      <p:sp>
        <p:nvSpPr>
          <p:cNvPr id="3" name="Content Placeholder 2"/>
          <p:cNvSpPr>
            <a:spLocks noGrp="1"/>
          </p:cNvSpPr>
          <p:nvPr>
            <p:ph idx="1"/>
          </p:nvPr>
        </p:nvSpPr>
        <p:spPr>
          <a:xfrm>
            <a:off x="940526" y="1459323"/>
            <a:ext cx="9113111" cy="8186328"/>
          </a:xfrm>
        </p:spPr>
        <p:txBody>
          <a:bodyPr/>
          <a:lstStyle/>
          <a:p>
            <a:r>
              <a:rPr lang="en-US" dirty="0" smtClean="0"/>
              <a:t>Transitional Epithelial Cells:</a:t>
            </a:r>
            <a:endParaRPr lang="en-US" dirty="0"/>
          </a:p>
        </p:txBody>
      </p:sp>
      <p:pic>
        <p:nvPicPr>
          <p:cNvPr id="5123" name="Picture 3" descr="transitional ce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819400"/>
            <a:ext cx="238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2743200"/>
            <a:ext cx="4191000" cy="3416320"/>
          </a:xfrm>
          <a:prstGeom prst="rect">
            <a:avLst/>
          </a:prstGeom>
          <a:noFill/>
        </p:spPr>
        <p:txBody>
          <a:bodyPr wrap="square" rtlCol="0">
            <a:spAutoFit/>
          </a:bodyPr>
          <a:lstStyle/>
          <a:p>
            <a:r>
              <a:rPr lang="en-US" dirty="0"/>
              <a:t>Transitional epithelial cells originate from the renal pelvis, ureters, urinary bladder and/or urethra. Their size and shape depends on the depth of origin in the mucosa. Most often they are round or polygonal; less commonly pear-shaped, tailed, or spindle-shaped. They are generally somewhat smaller and smoother in outline than squamous cells, but larger than WBC. They may develop refractile, fatty inclusions as they degenerate in older </a:t>
            </a:r>
            <a:r>
              <a:rPr lang="en-US" dirty="0" smtClean="0"/>
              <a:t>specimens.</a:t>
            </a:r>
            <a:endParaRPr lang="en-US" dirty="0"/>
          </a:p>
        </p:txBody>
      </p:sp>
    </p:spTree>
    <p:extLst>
      <p:ext uri="{BB962C8B-B14F-4D97-AF65-F5344CB8AC3E}">
        <p14:creationId xmlns:p14="http://schemas.microsoft.com/office/powerpoint/2010/main" val="1994451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Squamous Epithelial Cells:</a:t>
            </a:r>
          </a:p>
          <a:p>
            <a:pPr lvl="1"/>
            <a:r>
              <a:rPr lang="en-US" dirty="0" smtClean="0"/>
              <a:t>In the lower portion of the genitourinary tract.</a:t>
            </a:r>
          </a:p>
          <a:p>
            <a:pPr lvl="1"/>
            <a:r>
              <a:rPr lang="en-US" dirty="0" smtClean="0"/>
              <a:t>Present in large numbers in female patients usually indicates vaginal contamination.</a:t>
            </a:r>
          </a:p>
          <a:p>
            <a:pPr lvl="1"/>
            <a:r>
              <a:rPr lang="en-US" dirty="0" smtClean="0"/>
              <a:t>Squamous epithelial cells are large, flat irregular cells and are easily recognized under low-power.</a:t>
            </a:r>
          </a:p>
          <a:p>
            <a:pPr lvl="1"/>
            <a:r>
              <a:rPr lang="en-US" dirty="0" smtClean="0"/>
              <a:t>Have a single, small, round, centrally located nucleus and often occur in sheets or clumps.</a:t>
            </a:r>
          </a:p>
          <a:p>
            <a:pPr lvl="1"/>
            <a:r>
              <a:rPr lang="en-US" dirty="0" smtClean="0"/>
              <a:t>Edges of the cells are often rolled or folded.</a:t>
            </a:r>
            <a:endParaRPr lang="en-US" dirty="0"/>
          </a:p>
        </p:txBody>
      </p:sp>
    </p:spTree>
    <p:extLst>
      <p:ext uri="{BB962C8B-B14F-4D97-AF65-F5344CB8AC3E}">
        <p14:creationId xmlns:p14="http://schemas.microsoft.com/office/powerpoint/2010/main" val="1291565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a:xfrm>
            <a:off x="609600" y="1295400"/>
            <a:ext cx="8229600" cy="5897563"/>
          </a:xfrm>
        </p:spPr>
        <p:txBody>
          <a:bodyPr/>
          <a:lstStyle/>
          <a:p>
            <a:r>
              <a:rPr lang="en-US" dirty="0" smtClean="0"/>
              <a:t>Squamous epithelial cells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238125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2438400"/>
            <a:ext cx="4800600" cy="1754326"/>
          </a:xfrm>
          <a:prstGeom prst="rect">
            <a:avLst/>
          </a:prstGeom>
          <a:noFill/>
        </p:spPr>
        <p:txBody>
          <a:bodyPr wrap="square" rtlCol="0">
            <a:spAutoFit/>
          </a:bodyPr>
          <a:lstStyle/>
          <a:p>
            <a:r>
              <a:rPr lang="en-US" dirty="0" smtClean="0"/>
              <a:t>Identifying epithelial cells:  helpful to remember the appearance of eggs; round epithelial cells resemble hard-boiled eggs that have been cut in half.   Transitional forms resemble poached eggs and squamous cells resemble fried eggs with large, runny whites.</a:t>
            </a:r>
            <a:endParaRPr lang="en-US" dirty="0"/>
          </a:p>
        </p:txBody>
      </p:sp>
    </p:spTree>
    <p:extLst>
      <p:ext uri="{BB962C8B-B14F-4D97-AF65-F5344CB8AC3E}">
        <p14:creationId xmlns:p14="http://schemas.microsoft.com/office/powerpoint/2010/main" val="3721420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Crystals:</a:t>
            </a:r>
          </a:p>
          <a:p>
            <a:pPr lvl="1"/>
            <a:r>
              <a:rPr lang="en-US" dirty="0" smtClean="0"/>
              <a:t>Are common in urine specimens, particularly if the specimen has been allowed to cool.</a:t>
            </a:r>
          </a:p>
          <a:p>
            <a:pPr lvl="2"/>
            <a:r>
              <a:rPr lang="en-US" dirty="0" smtClean="0"/>
              <a:t>Cooling causes the solid crystals to precipitate out of the urine.</a:t>
            </a:r>
          </a:p>
          <a:p>
            <a:pPr lvl="1"/>
            <a:r>
              <a:rPr lang="en-US" dirty="0" smtClean="0"/>
              <a:t>Usually not clinically significant unless found in large numbers.</a:t>
            </a:r>
          </a:p>
          <a:p>
            <a:pPr lvl="1"/>
            <a:r>
              <a:rPr lang="en-US" dirty="0" smtClean="0"/>
              <a:t>Abnormal crystals are seen in acidic urine.</a:t>
            </a:r>
          </a:p>
          <a:p>
            <a:pPr lvl="2"/>
            <a:r>
              <a:rPr lang="en-US" dirty="0" smtClean="0"/>
              <a:t>May be metabolic in origin</a:t>
            </a:r>
          </a:p>
          <a:p>
            <a:pPr lvl="2"/>
            <a:r>
              <a:rPr lang="en-US" dirty="0" smtClean="0"/>
              <a:t>Present because of certain disease states or inherited metabolic conditions.</a:t>
            </a:r>
            <a:endParaRPr lang="en-US" dirty="0"/>
          </a:p>
        </p:txBody>
      </p:sp>
    </p:spTree>
    <p:extLst>
      <p:ext uri="{BB962C8B-B14F-4D97-AF65-F5344CB8AC3E}">
        <p14:creationId xmlns:p14="http://schemas.microsoft.com/office/powerpoint/2010/main" val="101621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Remove the tube from the centrifuge after the instrument as come to full stop.</a:t>
            </a:r>
          </a:p>
          <a:p>
            <a:r>
              <a:rPr lang="en-US" dirty="0" smtClean="0"/>
              <a:t>Pour off the clear supernatant from the top of the specimen by inverting the tube over the sink drain.  </a:t>
            </a:r>
            <a:r>
              <a:rPr lang="en-US" dirty="0" smtClean="0">
                <a:solidFill>
                  <a:srgbClr val="FF0000"/>
                </a:solidFill>
              </a:rPr>
              <a:t>DO NOT TURN THE TUBE UPRIGHT UNTIL THE SUPERNATANT HAS BEEN FULLY DECANTED.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Crystals:</a:t>
            </a:r>
          </a:p>
          <a:p>
            <a:pPr lvl="1"/>
            <a:r>
              <a:rPr lang="en-US" dirty="0" smtClean="0"/>
              <a:t>Abnormal crystals:</a:t>
            </a:r>
          </a:p>
          <a:p>
            <a:pPr lvl="2"/>
            <a:r>
              <a:rPr lang="en-US" dirty="0" smtClean="0"/>
              <a:t>May </a:t>
            </a:r>
            <a:r>
              <a:rPr lang="en-US" smtClean="0"/>
              <a:t>be of iatrogenic </a:t>
            </a:r>
            <a:r>
              <a:rPr lang="en-US" dirty="0" smtClean="0"/>
              <a:t>(of or relating to illness caused by medical examination or treatment) origin and are present as a result of medication or treatment.</a:t>
            </a:r>
          </a:p>
        </p:txBody>
      </p:sp>
    </p:spTree>
    <p:extLst>
      <p:ext uri="{BB962C8B-B14F-4D97-AF65-F5344CB8AC3E}">
        <p14:creationId xmlns:p14="http://schemas.microsoft.com/office/powerpoint/2010/main" val="3131656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normAutofit fontScale="92500"/>
          </a:bodyPr>
          <a:lstStyle/>
          <a:p>
            <a:r>
              <a:rPr lang="en-US" dirty="0"/>
              <a:t>Identification of </a:t>
            </a:r>
            <a:r>
              <a:rPr lang="en-US" dirty="0" smtClean="0"/>
              <a:t>Crystals:</a:t>
            </a:r>
          </a:p>
          <a:p>
            <a:pPr lvl="1"/>
            <a:r>
              <a:rPr lang="en-US" dirty="0" smtClean="0"/>
              <a:t> Begins </a:t>
            </a:r>
            <a:r>
              <a:rPr lang="en-US" dirty="0"/>
              <a:t>with determination of the pH of the urine to ascertain whether the sample is acidic or alkaline</a:t>
            </a:r>
            <a:r>
              <a:rPr lang="en-US" dirty="0" smtClean="0"/>
              <a:t>.</a:t>
            </a:r>
          </a:p>
          <a:p>
            <a:pPr lvl="1"/>
            <a:r>
              <a:rPr lang="en-US" dirty="0" smtClean="0"/>
              <a:t>Next Color, shape and refractivity observed.</a:t>
            </a:r>
          </a:p>
          <a:p>
            <a:pPr lvl="2"/>
            <a:r>
              <a:rPr lang="en-US" dirty="0" smtClean="0"/>
              <a:t>Use of phase or polarized microscope or using supravital stain can assist in ID</a:t>
            </a:r>
          </a:p>
          <a:p>
            <a:pPr lvl="2"/>
            <a:r>
              <a:rPr lang="en-US" dirty="0" smtClean="0"/>
              <a:t>History of medication intake and recent diagnostic testing.</a:t>
            </a:r>
          </a:p>
          <a:p>
            <a:pPr lvl="1"/>
            <a:r>
              <a:rPr lang="en-US" dirty="0" smtClean="0"/>
              <a:t>Crystals are identified with lo-power and high-power lenses and their presence is reported as occasional, few, moderate or many per HPF</a:t>
            </a:r>
            <a:endParaRPr lang="en-US" dirty="0"/>
          </a:p>
          <a:p>
            <a:endParaRPr lang="en-US" dirty="0"/>
          </a:p>
        </p:txBody>
      </p:sp>
    </p:spTree>
    <p:extLst>
      <p:ext uri="{BB962C8B-B14F-4D97-AF65-F5344CB8AC3E}">
        <p14:creationId xmlns:p14="http://schemas.microsoft.com/office/powerpoint/2010/main" val="3348983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normAutofit lnSpcReduction="10000"/>
          </a:bodyPr>
          <a:lstStyle/>
          <a:p>
            <a:r>
              <a:rPr lang="en-US" dirty="0" smtClean="0"/>
              <a:t>Crystals:</a:t>
            </a:r>
          </a:p>
          <a:p>
            <a:pPr lvl="1"/>
            <a:r>
              <a:rPr lang="en-US" dirty="0" smtClean="0"/>
              <a:t>Amorphous</a:t>
            </a:r>
          </a:p>
          <a:p>
            <a:pPr lvl="2"/>
            <a:r>
              <a:rPr lang="en-US" dirty="0" smtClean="0"/>
              <a:t>Amorphous urates are salts of uric acid and are seen as shapeless granulation in acidic urine.</a:t>
            </a:r>
          </a:p>
          <a:p>
            <a:pPr lvl="2"/>
            <a:r>
              <a:rPr lang="en-US" dirty="0" smtClean="0"/>
              <a:t>Amorphous phosphates are found in alkaline urine and are seen as fluffy white precipitate.</a:t>
            </a:r>
          </a:p>
          <a:p>
            <a:pPr lvl="2"/>
            <a:r>
              <a:rPr lang="en-US" dirty="0" smtClean="0"/>
              <a:t>Profuse and can obscure other formed elements in the sediment.</a:t>
            </a:r>
          </a:p>
          <a:p>
            <a:pPr lvl="2"/>
            <a:r>
              <a:rPr lang="en-US" dirty="0" smtClean="0"/>
              <a:t>Frequently are difficult to identify without additional chemical testing, such as solubility testing in acid and base.</a:t>
            </a:r>
          </a:p>
          <a:p>
            <a:pPr lvl="1"/>
            <a:endParaRPr lang="en-US" dirty="0"/>
          </a:p>
        </p:txBody>
      </p:sp>
    </p:spTree>
    <p:extLst>
      <p:ext uri="{BB962C8B-B14F-4D97-AF65-F5344CB8AC3E}">
        <p14:creationId xmlns:p14="http://schemas.microsoft.com/office/powerpoint/2010/main" val="3004859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a:xfrm>
            <a:off x="0" y="1600200"/>
            <a:ext cx="8686800" cy="4953000"/>
          </a:xfrm>
        </p:spPr>
        <p:txBody>
          <a:bodyPr/>
          <a:lstStyle/>
          <a:p>
            <a:r>
              <a:rPr lang="en-US" dirty="0" smtClean="0"/>
              <a:t>Amorphous Crystals: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14600"/>
            <a:ext cx="2057400" cy="1762125"/>
          </a:xfrm>
          <a:prstGeom prst="rect">
            <a:avLst/>
          </a:prstGeom>
        </p:spPr>
      </p:pic>
      <p:sp>
        <p:nvSpPr>
          <p:cNvPr id="5" name="TextBox 4"/>
          <p:cNvSpPr txBox="1"/>
          <p:nvPr/>
        </p:nvSpPr>
        <p:spPr>
          <a:xfrm>
            <a:off x="2895600" y="2514600"/>
            <a:ext cx="2438400" cy="646331"/>
          </a:xfrm>
          <a:prstGeom prst="rect">
            <a:avLst/>
          </a:prstGeom>
          <a:noFill/>
        </p:spPr>
        <p:txBody>
          <a:bodyPr wrap="square" rtlCol="0">
            <a:spAutoFit/>
          </a:bodyPr>
          <a:lstStyle/>
          <a:p>
            <a:r>
              <a:rPr lang="en-US" dirty="0" smtClean="0"/>
              <a:t>Amorphous phosphates alkaline urine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688919"/>
            <a:ext cx="2647950" cy="1724025"/>
          </a:xfrm>
          <a:prstGeom prst="rect">
            <a:avLst/>
          </a:prstGeom>
        </p:spPr>
      </p:pic>
      <p:sp>
        <p:nvSpPr>
          <p:cNvPr id="7" name="TextBox 6"/>
          <p:cNvSpPr txBox="1"/>
          <p:nvPr/>
        </p:nvSpPr>
        <p:spPr>
          <a:xfrm>
            <a:off x="3429000" y="5181600"/>
            <a:ext cx="2057400" cy="646331"/>
          </a:xfrm>
          <a:prstGeom prst="rect">
            <a:avLst/>
          </a:prstGeom>
          <a:noFill/>
        </p:spPr>
        <p:txBody>
          <a:bodyPr wrap="square" rtlCol="0">
            <a:spAutoFit/>
          </a:bodyPr>
          <a:lstStyle/>
          <a:p>
            <a:r>
              <a:rPr lang="en-US" dirty="0" smtClean="0"/>
              <a:t>Amorphous urates acidic urine </a:t>
            </a:r>
            <a:endParaRPr lang="en-US" dirty="0"/>
          </a:p>
        </p:txBody>
      </p:sp>
    </p:spTree>
    <p:extLst>
      <p:ext uri="{BB962C8B-B14F-4D97-AF65-F5344CB8AC3E}">
        <p14:creationId xmlns:p14="http://schemas.microsoft.com/office/powerpoint/2010/main" val="2270170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UA</a:t>
            </a:r>
            <a:endParaRPr lang="en-US" dirty="0"/>
          </a:p>
        </p:txBody>
      </p:sp>
      <p:sp>
        <p:nvSpPr>
          <p:cNvPr id="3" name="Content Placeholder 2"/>
          <p:cNvSpPr>
            <a:spLocks noGrp="1"/>
          </p:cNvSpPr>
          <p:nvPr>
            <p:ph idx="1"/>
          </p:nvPr>
        </p:nvSpPr>
        <p:spPr/>
        <p:txBody>
          <a:bodyPr/>
          <a:lstStyle/>
          <a:p>
            <a:r>
              <a:rPr lang="en-US" dirty="0" smtClean="0"/>
              <a:t>Normal Crystals acid urine.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438400"/>
            <a:ext cx="1676400" cy="1371600"/>
          </a:xfrm>
          <a:prstGeom prst="rect">
            <a:avLst/>
          </a:prstGeom>
        </p:spPr>
      </p:pic>
      <p:sp>
        <p:nvSpPr>
          <p:cNvPr id="7" name="TextBox 6"/>
          <p:cNvSpPr txBox="1"/>
          <p:nvPr/>
        </p:nvSpPr>
        <p:spPr>
          <a:xfrm>
            <a:off x="2590800" y="2819400"/>
            <a:ext cx="2590800" cy="369332"/>
          </a:xfrm>
          <a:prstGeom prst="rect">
            <a:avLst/>
          </a:prstGeom>
          <a:noFill/>
        </p:spPr>
        <p:txBody>
          <a:bodyPr wrap="square" rtlCol="0">
            <a:spAutoFit/>
          </a:bodyPr>
          <a:lstStyle/>
          <a:p>
            <a:r>
              <a:rPr lang="en-US" dirty="0" smtClean="0"/>
              <a:t>Calcium oxalate crystals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218331"/>
            <a:ext cx="2466975" cy="1847850"/>
          </a:xfrm>
          <a:prstGeom prst="rect">
            <a:avLst/>
          </a:prstGeom>
        </p:spPr>
      </p:pic>
      <p:sp>
        <p:nvSpPr>
          <p:cNvPr id="9" name="TextBox 8"/>
          <p:cNvSpPr txBox="1"/>
          <p:nvPr/>
        </p:nvSpPr>
        <p:spPr>
          <a:xfrm>
            <a:off x="3276600" y="4876800"/>
            <a:ext cx="2438400" cy="369332"/>
          </a:xfrm>
          <a:prstGeom prst="rect">
            <a:avLst/>
          </a:prstGeom>
          <a:noFill/>
        </p:spPr>
        <p:txBody>
          <a:bodyPr wrap="square" rtlCol="0">
            <a:spAutoFit/>
          </a:bodyPr>
          <a:lstStyle/>
          <a:p>
            <a:r>
              <a:rPr lang="en-US" dirty="0" smtClean="0"/>
              <a:t>Uric acid crystals</a:t>
            </a:r>
            <a:endParaRPr lang="en-US" dirty="0"/>
          </a:p>
        </p:txBody>
      </p:sp>
    </p:spTree>
    <p:extLst>
      <p:ext uri="{BB962C8B-B14F-4D97-AF65-F5344CB8AC3E}">
        <p14:creationId xmlns:p14="http://schemas.microsoft.com/office/powerpoint/2010/main" val="2971081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Normal Crystals Alkaline urine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362200"/>
            <a:ext cx="2286000" cy="1524000"/>
          </a:xfrm>
          <a:prstGeom prst="rect">
            <a:avLst/>
          </a:prstGeom>
        </p:spPr>
      </p:pic>
      <p:sp>
        <p:nvSpPr>
          <p:cNvPr id="5" name="TextBox 4"/>
          <p:cNvSpPr txBox="1"/>
          <p:nvPr/>
        </p:nvSpPr>
        <p:spPr>
          <a:xfrm>
            <a:off x="3429000" y="2514600"/>
            <a:ext cx="3124200" cy="1200329"/>
          </a:xfrm>
          <a:prstGeom prst="rect">
            <a:avLst/>
          </a:prstGeom>
          <a:noFill/>
        </p:spPr>
        <p:txBody>
          <a:bodyPr wrap="square" rtlCol="0">
            <a:spAutoFit/>
          </a:bodyPr>
          <a:lstStyle/>
          <a:p>
            <a:r>
              <a:rPr lang="en-US" dirty="0" smtClean="0"/>
              <a:t>Ammonium biurate crystals; yellow brown “thorny apples”  Will convert to uric acid when acetic acid is added.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41" y="4191000"/>
            <a:ext cx="2476500" cy="1847850"/>
          </a:xfrm>
          <a:prstGeom prst="rect">
            <a:avLst/>
          </a:prstGeom>
        </p:spPr>
      </p:pic>
      <p:sp>
        <p:nvSpPr>
          <p:cNvPr id="8" name="TextBox 7"/>
          <p:cNvSpPr txBox="1"/>
          <p:nvPr/>
        </p:nvSpPr>
        <p:spPr>
          <a:xfrm>
            <a:off x="3657600" y="4648200"/>
            <a:ext cx="2895600" cy="369332"/>
          </a:xfrm>
          <a:prstGeom prst="rect">
            <a:avLst/>
          </a:prstGeom>
          <a:noFill/>
        </p:spPr>
        <p:txBody>
          <a:bodyPr wrap="square" rtlCol="0">
            <a:spAutoFit/>
          </a:bodyPr>
          <a:lstStyle/>
          <a:p>
            <a:r>
              <a:rPr lang="en-US" dirty="0" smtClean="0"/>
              <a:t>Triple phosphate crystals</a:t>
            </a:r>
            <a:endParaRPr lang="en-US" dirty="0"/>
          </a:p>
        </p:txBody>
      </p:sp>
    </p:spTree>
    <p:extLst>
      <p:ext uri="{BB962C8B-B14F-4D97-AF65-F5344CB8AC3E}">
        <p14:creationId xmlns:p14="http://schemas.microsoft.com/office/powerpoint/2010/main" val="390240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Abnormal Crystals: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491581"/>
            <a:ext cx="2286000" cy="1547020"/>
          </a:xfrm>
          <a:prstGeom prst="rect">
            <a:avLst/>
          </a:prstGeom>
        </p:spPr>
      </p:pic>
      <p:sp>
        <p:nvSpPr>
          <p:cNvPr id="5" name="TextBox 4"/>
          <p:cNvSpPr txBox="1"/>
          <p:nvPr/>
        </p:nvSpPr>
        <p:spPr>
          <a:xfrm>
            <a:off x="3124200" y="2895600"/>
            <a:ext cx="2743200" cy="369332"/>
          </a:xfrm>
          <a:prstGeom prst="rect">
            <a:avLst/>
          </a:prstGeom>
          <a:noFill/>
        </p:spPr>
        <p:txBody>
          <a:bodyPr wrap="square" rtlCol="0">
            <a:spAutoFit/>
          </a:bodyPr>
          <a:lstStyle/>
          <a:p>
            <a:r>
              <a:rPr lang="en-US" dirty="0" smtClean="0"/>
              <a:t>Sulfonamide crystals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89" y="4373563"/>
            <a:ext cx="2609850" cy="1752600"/>
          </a:xfrm>
          <a:prstGeom prst="rect">
            <a:avLst/>
          </a:prstGeom>
        </p:spPr>
      </p:pic>
      <p:sp>
        <p:nvSpPr>
          <p:cNvPr id="7" name="TextBox 6"/>
          <p:cNvSpPr txBox="1"/>
          <p:nvPr/>
        </p:nvSpPr>
        <p:spPr>
          <a:xfrm>
            <a:off x="3733800" y="4724400"/>
            <a:ext cx="2514600" cy="369332"/>
          </a:xfrm>
          <a:prstGeom prst="rect">
            <a:avLst/>
          </a:prstGeom>
          <a:noFill/>
        </p:spPr>
        <p:txBody>
          <a:bodyPr wrap="square" rtlCol="0">
            <a:spAutoFit/>
          </a:bodyPr>
          <a:lstStyle/>
          <a:p>
            <a:r>
              <a:rPr lang="en-US" dirty="0" smtClean="0"/>
              <a:t>Cholesterol crystals.</a:t>
            </a:r>
            <a:endParaRPr lang="en-US" dirty="0"/>
          </a:p>
        </p:txBody>
      </p:sp>
    </p:spTree>
    <p:extLst>
      <p:ext uri="{BB962C8B-B14F-4D97-AF65-F5344CB8AC3E}">
        <p14:creationId xmlns:p14="http://schemas.microsoft.com/office/powerpoint/2010/main" val="3278776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normAutofit lnSpcReduction="10000"/>
          </a:bodyPr>
          <a:lstStyle/>
          <a:p>
            <a:r>
              <a:rPr lang="en-US" dirty="0" smtClean="0"/>
              <a:t>Miscellaneous findings:</a:t>
            </a:r>
          </a:p>
          <a:p>
            <a:pPr lvl="1"/>
            <a:r>
              <a:rPr lang="en-US" dirty="0" smtClean="0"/>
              <a:t>Oval fat bodies:  formed when renal tubular epithelial cells or macrophages absorb fats.</a:t>
            </a:r>
          </a:p>
          <a:p>
            <a:pPr lvl="2"/>
            <a:r>
              <a:rPr lang="en-US" dirty="0" smtClean="0"/>
              <a:t>Vary in size and are refractive.</a:t>
            </a:r>
          </a:p>
          <a:p>
            <a:pPr lvl="2"/>
            <a:r>
              <a:rPr lang="en-US" dirty="0" smtClean="0"/>
              <a:t>Characteristic of </a:t>
            </a:r>
            <a:r>
              <a:rPr lang="en-US" dirty="0" err="1" smtClean="0"/>
              <a:t>nephrotic</a:t>
            </a:r>
            <a:r>
              <a:rPr lang="en-US" dirty="0" smtClean="0"/>
              <a:t> syndrome and distinguished by using Sudan III stain</a:t>
            </a:r>
          </a:p>
          <a:p>
            <a:pPr lvl="1"/>
            <a:r>
              <a:rPr lang="en-US" dirty="0" smtClean="0"/>
              <a:t>Yeast:  May indicate vaginal contamination or infection of the urine with yeast.</a:t>
            </a:r>
          </a:p>
          <a:p>
            <a:pPr lvl="2"/>
            <a:r>
              <a:rPr lang="en-US" dirty="0" smtClean="0"/>
              <a:t>Common in urine of diabetics</a:t>
            </a:r>
          </a:p>
          <a:p>
            <a:pPr lvl="2"/>
            <a:r>
              <a:rPr lang="en-US" dirty="0" smtClean="0"/>
              <a:t>Can be confused with RBCs; usually are oval and show budding.</a:t>
            </a:r>
            <a:endParaRPr lang="en-US" dirty="0"/>
          </a:p>
        </p:txBody>
      </p:sp>
    </p:spTree>
    <p:extLst>
      <p:ext uri="{BB962C8B-B14F-4D97-AF65-F5344CB8AC3E}">
        <p14:creationId xmlns:p14="http://schemas.microsoft.com/office/powerpoint/2010/main" val="1245285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Miscellaneous Findings:</a:t>
            </a:r>
          </a:p>
          <a:p>
            <a:pPr lvl="1"/>
            <a:r>
              <a:rPr lang="en-US" dirty="0" smtClean="0"/>
              <a:t>Bacteria:  A few present may be normal.  Heavy bacterial concentrations in the absence of WBC may indicate that the specimen was allowed to sit at RT and bacteria multiplied.</a:t>
            </a:r>
          </a:p>
          <a:p>
            <a:pPr lvl="2"/>
            <a:r>
              <a:rPr lang="en-US" dirty="0" smtClean="0"/>
              <a:t>Specimens with a putrid odor and numerous WBCs and bacteria are common with UTIs.</a:t>
            </a:r>
          </a:p>
          <a:p>
            <a:pPr lvl="2"/>
            <a:r>
              <a:rPr lang="en-US" dirty="0" smtClean="0"/>
              <a:t>May be bacilli (rod shaped) or cocci (spheric)</a:t>
            </a:r>
          </a:p>
          <a:p>
            <a:pPr lvl="2"/>
            <a:r>
              <a:rPr lang="en-US" dirty="0" smtClean="0"/>
              <a:t>Often motile and can be identified under low and high power.</a:t>
            </a:r>
            <a:endParaRPr lang="en-US" dirty="0"/>
          </a:p>
        </p:txBody>
      </p:sp>
    </p:spTree>
    <p:extLst>
      <p:ext uri="{BB962C8B-B14F-4D97-AF65-F5344CB8AC3E}">
        <p14:creationId xmlns:p14="http://schemas.microsoft.com/office/powerpoint/2010/main" val="1022072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a:xfrm>
            <a:off x="1443037" y="1417639"/>
            <a:ext cx="8229600" cy="7876000"/>
          </a:xfrm>
        </p:spPr>
        <p:txBody>
          <a:bodyPr/>
          <a:lstStyle/>
          <a:p>
            <a:r>
              <a:rPr lang="en-US" dirty="0" smtClean="0"/>
              <a:t>Miscellaneous Findings</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981200"/>
            <a:ext cx="2362200" cy="194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0" y="2362200"/>
            <a:ext cx="2743200" cy="369332"/>
          </a:xfrm>
          <a:prstGeom prst="rect">
            <a:avLst/>
          </a:prstGeom>
          <a:noFill/>
        </p:spPr>
        <p:txBody>
          <a:bodyPr wrap="square" rtlCol="0">
            <a:spAutoFit/>
          </a:bodyPr>
          <a:lstStyle/>
          <a:p>
            <a:r>
              <a:rPr lang="en-US" dirty="0" smtClean="0"/>
              <a:t>Urine contaminant fiber</a:t>
            </a:r>
            <a:endParaRPr lang="en-US" dirty="0"/>
          </a:p>
        </p:txBody>
      </p:sp>
      <p:pic>
        <p:nvPicPr>
          <p:cNvPr id="1027" name="Picture 3" descr="tapew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362" y="3352800"/>
            <a:ext cx="238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4800600"/>
            <a:ext cx="4495800" cy="1200329"/>
          </a:xfrm>
          <a:prstGeom prst="rect">
            <a:avLst/>
          </a:prstGeom>
          <a:noFill/>
        </p:spPr>
        <p:txBody>
          <a:bodyPr wrap="square" rtlCol="0">
            <a:spAutoFit/>
          </a:bodyPr>
          <a:lstStyle/>
          <a:p>
            <a:r>
              <a:rPr lang="en-US" dirty="0"/>
              <a:t>Fecal parasites  Fecal material, including eggs of intestinal parasites, sometimes contaminates voided urine samples. </a:t>
            </a:r>
            <a:br>
              <a:rPr lang="en-US" dirty="0"/>
            </a:br>
            <a:endParaRPr lang="en-US" dirty="0"/>
          </a:p>
        </p:txBody>
      </p:sp>
    </p:spTree>
    <p:extLst>
      <p:ext uri="{BB962C8B-B14F-4D97-AF65-F5344CB8AC3E}">
        <p14:creationId xmlns:p14="http://schemas.microsoft.com/office/powerpoint/2010/main" val="327995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pic>
        <p:nvPicPr>
          <p:cNvPr id="4" name="Content Placeholder 3" descr="decantsupernatant.jpg"/>
          <p:cNvPicPr>
            <a:picLocks noGrp="1" noChangeAspect="1"/>
          </p:cNvPicPr>
          <p:nvPr>
            <p:ph type="pic" idx="1"/>
          </p:nvPr>
        </p:nvPicPr>
        <p:blipFill>
          <a:blip r:embed="rId2" cstate="print"/>
          <a:srcRect t="12500" b="12500"/>
          <a:stretch>
            <a:fillRect/>
          </a:stretch>
        </p:blipFill>
        <p:spPr>
          <a:xfrm>
            <a:off x="1792288" y="1447799"/>
            <a:ext cx="5486400" cy="3279775"/>
          </a:xfrm>
        </p:spPr>
      </p:pic>
      <p:sp>
        <p:nvSpPr>
          <p:cNvPr id="5" name="Text Placeholder 4"/>
          <p:cNvSpPr>
            <a:spLocks noGrp="1"/>
          </p:cNvSpPr>
          <p:nvPr>
            <p:ph type="body" sz="half" idx="2"/>
          </p:nvPr>
        </p:nvSpPr>
        <p:spPr/>
        <p:txBody>
          <a:bodyPr>
            <a:normAutofit/>
          </a:bodyPr>
          <a:lstStyle/>
          <a:p>
            <a:r>
              <a:rPr lang="en-US" sz="1600" dirty="0" smtClean="0"/>
              <a:t>Sediment remaining in the tube will be examined under the microscope</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5" name="Content Placeholder 4"/>
          <p:cNvSpPr>
            <a:spLocks noGrp="1"/>
          </p:cNvSpPr>
          <p:nvPr>
            <p:ph idx="1"/>
          </p:nvPr>
        </p:nvSpPr>
        <p:spPr/>
        <p:txBody>
          <a:bodyPr/>
          <a:lstStyle/>
          <a:p>
            <a:r>
              <a:rPr lang="en-US" dirty="0" smtClean="0"/>
              <a:t>Miscellaneous Findings:</a:t>
            </a:r>
          </a:p>
          <a:p>
            <a:endParaRPr lang="en-US" dirty="0"/>
          </a:p>
          <a:p>
            <a:endParaRPr lang="en-US" dirty="0"/>
          </a:p>
        </p:txBody>
      </p:sp>
      <p:sp>
        <p:nvSpPr>
          <p:cNvPr id="7" name="Content Placeholder 2"/>
          <p:cNvSpPr txBox="1">
            <a:spLocks/>
          </p:cNvSpPr>
          <p:nvPr/>
        </p:nvSpPr>
        <p:spPr>
          <a:xfrm>
            <a:off x="-37070" y="2209800"/>
            <a:ext cx="9825037" cy="7912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68" y="2278062"/>
            <a:ext cx="1826358" cy="3170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2819400"/>
            <a:ext cx="1981200" cy="369332"/>
          </a:xfrm>
          <a:prstGeom prst="rect">
            <a:avLst/>
          </a:prstGeom>
          <a:noFill/>
        </p:spPr>
        <p:txBody>
          <a:bodyPr wrap="square" rtlCol="0">
            <a:spAutoFit/>
          </a:bodyPr>
          <a:lstStyle/>
          <a:p>
            <a:r>
              <a:rPr lang="en-US" dirty="0" smtClean="0"/>
              <a:t>Yeast; Candida</a:t>
            </a:r>
            <a:endParaRPr lang="en-US" dirty="0"/>
          </a:p>
        </p:txBody>
      </p:sp>
      <p:pic>
        <p:nvPicPr>
          <p:cNvPr id="9" name="Picture 8"/>
          <p:cNvPicPr>
            <a:picLocks noChangeAspect="1"/>
          </p:cNvPicPr>
          <p:nvPr/>
        </p:nvPicPr>
        <p:blipFill>
          <a:blip r:embed="rId3" cstate="print"/>
          <a:stretch>
            <a:fillRect/>
          </a:stretch>
        </p:blipFill>
        <p:spPr>
          <a:xfrm>
            <a:off x="4524632" y="3188732"/>
            <a:ext cx="1676190" cy="2866667"/>
          </a:xfrm>
          <a:prstGeom prst="rect">
            <a:avLst/>
          </a:prstGeom>
        </p:spPr>
      </p:pic>
      <p:sp>
        <p:nvSpPr>
          <p:cNvPr id="10" name="TextBox 9"/>
          <p:cNvSpPr txBox="1"/>
          <p:nvPr/>
        </p:nvSpPr>
        <p:spPr>
          <a:xfrm>
            <a:off x="6477000" y="3962400"/>
            <a:ext cx="2209800" cy="369332"/>
          </a:xfrm>
          <a:prstGeom prst="rect">
            <a:avLst/>
          </a:prstGeom>
          <a:noFill/>
        </p:spPr>
        <p:txBody>
          <a:bodyPr wrap="square" rtlCol="0">
            <a:spAutoFit/>
          </a:bodyPr>
          <a:lstStyle/>
          <a:p>
            <a:r>
              <a:rPr lang="en-US" dirty="0" smtClean="0"/>
              <a:t>Bacterial Infection</a:t>
            </a:r>
            <a:endParaRPr lang="en-US" dirty="0"/>
          </a:p>
        </p:txBody>
      </p:sp>
    </p:spTree>
    <p:extLst>
      <p:ext uri="{BB962C8B-B14F-4D97-AF65-F5344CB8AC3E}">
        <p14:creationId xmlns:p14="http://schemas.microsoft.com/office/powerpoint/2010/main" val="3094187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Parasites:  Most common </a:t>
            </a:r>
            <a:r>
              <a:rPr lang="en-US" dirty="0" err="1" smtClean="0"/>
              <a:t>Trichomonas</a:t>
            </a:r>
            <a:r>
              <a:rPr lang="en-US" dirty="0" smtClean="0"/>
              <a:t> </a:t>
            </a:r>
            <a:r>
              <a:rPr lang="en-US" dirty="0" err="1" smtClean="0"/>
              <a:t>vaginalis</a:t>
            </a:r>
            <a:endParaRPr lang="en-US" dirty="0" smtClean="0"/>
          </a:p>
          <a:p>
            <a:endParaRPr lang="en-US" dirty="0"/>
          </a:p>
        </p:txBody>
      </p:sp>
      <p:pic>
        <p:nvPicPr>
          <p:cNvPr id="4" name="Picture 3" descr="trichomonas vaginalis.jpg"/>
          <p:cNvPicPr>
            <a:picLocks noChangeAspect="1"/>
          </p:cNvPicPr>
          <p:nvPr/>
        </p:nvPicPr>
        <p:blipFill>
          <a:blip r:embed="rId2" cstate="print"/>
          <a:stretch>
            <a:fillRect/>
          </a:stretch>
        </p:blipFill>
        <p:spPr>
          <a:xfrm>
            <a:off x="762000" y="2819400"/>
            <a:ext cx="3190875" cy="2743200"/>
          </a:xfrm>
          <a:prstGeom prst="rect">
            <a:avLst/>
          </a:prstGeom>
        </p:spPr>
      </p:pic>
      <p:pic>
        <p:nvPicPr>
          <p:cNvPr id="5" name="Picture 4" descr="imagesCAZYDC02.jpg"/>
          <p:cNvPicPr>
            <a:picLocks noChangeAspect="1"/>
          </p:cNvPicPr>
          <p:nvPr/>
        </p:nvPicPr>
        <p:blipFill>
          <a:blip r:embed="rId3" cstate="print"/>
          <a:stretch>
            <a:fillRect/>
          </a:stretch>
        </p:blipFill>
        <p:spPr>
          <a:xfrm>
            <a:off x="5029200" y="2895600"/>
            <a:ext cx="2466975" cy="25908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2058194"/>
            <a:ext cx="5257800" cy="3885406"/>
          </a:xfrm>
        </p:spPr>
      </p:pic>
    </p:spTree>
    <p:extLst>
      <p:ext uri="{BB962C8B-B14F-4D97-AF65-F5344CB8AC3E}">
        <p14:creationId xmlns:p14="http://schemas.microsoft.com/office/powerpoint/2010/main" val="303411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UA  Microscopic Exam</a:t>
            </a:r>
            <a:endParaRPr lang="en-US" dirty="0"/>
          </a:p>
        </p:txBody>
      </p:sp>
      <p:sp>
        <p:nvSpPr>
          <p:cNvPr id="6" name="Content Placeholder 5"/>
          <p:cNvSpPr>
            <a:spLocks noGrp="1"/>
          </p:cNvSpPr>
          <p:nvPr>
            <p:ph idx="1"/>
          </p:nvPr>
        </p:nvSpPr>
        <p:spPr/>
        <p:txBody>
          <a:bodyPr/>
          <a:lstStyle/>
          <a:p>
            <a:r>
              <a:rPr lang="en-US" dirty="0" smtClean="0"/>
              <a:t>Thoroughly mix the sediment by grasping the tube near the top and rapidly flicking it with the fingers of the other hand until all sediment is thoroughly resuspended.</a:t>
            </a:r>
          </a:p>
          <a:p>
            <a:r>
              <a:rPr lang="en-US" dirty="0" smtClean="0"/>
              <a:t>Transfer one drop of sediment to a clean, labeled slide using a clean, disposable transfer pipette.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normAutofit lnSpcReduction="10000"/>
          </a:bodyPr>
          <a:lstStyle/>
          <a:p>
            <a:r>
              <a:rPr lang="en-US" dirty="0" smtClean="0"/>
              <a:t>Transfer one drop of sediment to a clean, labeled slide using a clean, disposable transfer pipette.</a:t>
            </a:r>
          </a:p>
          <a:p>
            <a:r>
              <a:rPr lang="en-US" dirty="0" smtClean="0"/>
              <a:t>Place a clean coverslip over the drop and place the slide on the microscope stage.  The remaining steps are usually performed by healthcare practitioner.  Medical Assistants should not perform  the microscopic exam unless specifically trained.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normAutofit fontScale="92500"/>
          </a:bodyPr>
          <a:lstStyle/>
          <a:p>
            <a:r>
              <a:rPr lang="en-US" dirty="0" smtClean="0"/>
              <a:t>Casts:</a:t>
            </a:r>
          </a:p>
          <a:p>
            <a:pPr lvl="1"/>
            <a:r>
              <a:rPr lang="en-US" dirty="0" smtClean="0"/>
              <a:t>Formed when protein accumulates and precipitates in the kidney tubules and is washed into the urine.</a:t>
            </a:r>
          </a:p>
          <a:p>
            <a:pPr lvl="1"/>
            <a:r>
              <a:rPr lang="en-US" dirty="0" smtClean="0"/>
              <a:t>Protein takes on size and shape of the tubules.</a:t>
            </a:r>
          </a:p>
          <a:p>
            <a:pPr lvl="1"/>
            <a:r>
              <a:rPr lang="en-US" dirty="0" smtClean="0"/>
              <a:t>Cylindric ,with flat or rounded ends, and are classified according to the substances observed in them.</a:t>
            </a:r>
          </a:p>
          <a:p>
            <a:pPr lvl="1"/>
            <a:r>
              <a:rPr lang="en-US" dirty="0" smtClean="0"/>
              <a:t>Certain types are associated with renal pathologic conditions others are physiologic and are generally caused by strenuous exercise.</a:t>
            </a:r>
            <a:endParaRPr lang="en-US" dirty="0"/>
          </a:p>
        </p:txBody>
      </p:sp>
    </p:spTree>
    <p:extLst>
      <p:ext uri="{BB962C8B-B14F-4D97-AF65-F5344CB8AC3E}">
        <p14:creationId xmlns:p14="http://schemas.microsoft.com/office/powerpoint/2010/main" val="1912287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 Microscopic Exam</a:t>
            </a:r>
          </a:p>
        </p:txBody>
      </p:sp>
      <p:sp>
        <p:nvSpPr>
          <p:cNvPr id="3" name="Content Placeholder 2"/>
          <p:cNvSpPr>
            <a:spLocks noGrp="1"/>
          </p:cNvSpPr>
          <p:nvPr>
            <p:ph idx="1"/>
          </p:nvPr>
        </p:nvSpPr>
        <p:spPr/>
        <p:txBody>
          <a:bodyPr/>
          <a:lstStyle/>
          <a:p>
            <a:r>
              <a:rPr lang="en-US" dirty="0" smtClean="0"/>
              <a:t>Casts:</a:t>
            </a:r>
          </a:p>
          <a:p>
            <a:pPr lvl="1"/>
            <a:r>
              <a:rPr lang="en-US" dirty="0" smtClean="0"/>
              <a:t>Are counted and reported under low-power magnification: occasionally high-power magnification is needed to identify the type.</a:t>
            </a:r>
          </a:p>
          <a:p>
            <a:pPr lvl="1"/>
            <a:r>
              <a:rPr lang="en-US" dirty="0" smtClean="0"/>
              <a:t>Closely examine edges of coverslip</a:t>
            </a:r>
          </a:p>
          <a:p>
            <a:pPr lvl="1"/>
            <a:r>
              <a:rPr lang="en-US" dirty="0" smtClean="0"/>
              <a:t>Sediment may be stained with a supravital stain to give greater contrast to formed elements……Most common is Sternheimer-Malbin stain consisting of crystal violet and safranin….”Sedistain”.</a:t>
            </a:r>
          </a:p>
          <a:p>
            <a:pPr lvl="1"/>
            <a:endParaRPr lang="en-US" dirty="0"/>
          </a:p>
        </p:txBody>
      </p:sp>
    </p:spTree>
    <p:extLst>
      <p:ext uri="{BB962C8B-B14F-4D97-AF65-F5344CB8AC3E}">
        <p14:creationId xmlns:p14="http://schemas.microsoft.com/office/powerpoint/2010/main" val="3676446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Exam</a:t>
            </a:r>
            <a:endParaRPr lang="en-US" dirty="0"/>
          </a:p>
        </p:txBody>
      </p:sp>
      <p:sp>
        <p:nvSpPr>
          <p:cNvPr id="3" name="Content Placeholder 2"/>
          <p:cNvSpPr>
            <a:spLocks noGrp="1"/>
          </p:cNvSpPr>
          <p:nvPr>
            <p:ph idx="1"/>
          </p:nvPr>
        </p:nvSpPr>
        <p:spPr/>
        <p:txBody>
          <a:bodyPr/>
          <a:lstStyle/>
          <a:p>
            <a:r>
              <a:rPr lang="en-US" dirty="0" smtClean="0"/>
              <a:t>Focus under low power and reduce the light.</a:t>
            </a:r>
          </a:p>
          <a:p>
            <a:r>
              <a:rPr lang="en-US" dirty="0" smtClean="0"/>
              <a:t>First scan the entire coverslip for abnormal findings.</a:t>
            </a:r>
          </a:p>
          <a:p>
            <a:r>
              <a:rPr lang="en-US" dirty="0" smtClean="0"/>
              <a:t>Examine at least 5 low-power fields.</a:t>
            </a:r>
          </a:p>
          <a:p>
            <a:pPr lvl="1"/>
            <a:r>
              <a:rPr lang="en-US" dirty="0" smtClean="0"/>
              <a:t>Count and classify each type of cast seen, if any.</a:t>
            </a:r>
            <a:endParaRPr lang="en-US" dirty="0"/>
          </a:p>
        </p:txBody>
      </p:sp>
      <p:pic>
        <p:nvPicPr>
          <p:cNvPr id="4" name="Picture 3" descr="hyaline.jpg"/>
          <p:cNvPicPr>
            <a:picLocks noChangeAspect="1"/>
          </p:cNvPicPr>
          <p:nvPr/>
        </p:nvPicPr>
        <p:blipFill>
          <a:blip r:embed="rId3" cstate="print"/>
          <a:stretch>
            <a:fillRect/>
          </a:stretch>
        </p:blipFill>
        <p:spPr>
          <a:xfrm>
            <a:off x="914400" y="4572000"/>
            <a:ext cx="5334000" cy="1295400"/>
          </a:xfrm>
          <a:prstGeom prst="rect">
            <a:avLst/>
          </a:prstGeom>
        </p:spPr>
      </p:pic>
      <p:sp>
        <p:nvSpPr>
          <p:cNvPr id="5" name="TextBox 4"/>
          <p:cNvSpPr txBox="1"/>
          <p:nvPr/>
        </p:nvSpPr>
        <p:spPr>
          <a:xfrm>
            <a:off x="6324600" y="4572000"/>
            <a:ext cx="2590800" cy="1754326"/>
          </a:xfrm>
          <a:prstGeom prst="rect">
            <a:avLst/>
          </a:prstGeom>
          <a:noFill/>
        </p:spPr>
        <p:txBody>
          <a:bodyPr wrap="square" rtlCol="0">
            <a:spAutoFit/>
          </a:bodyPr>
          <a:lstStyle/>
          <a:p>
            <a:r>
              <a:rPr lang="en-US" dirty="0" smtClean="0"/>
              <a:t>Hyaline casts: are pale transparent, cylindric and have rounded ends and parallel sides.  Missed if light not reduced at the condenser.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476</TotalTime>
  <Words>1852</Words>
  <Application>Microsoft Office PowerPoint</Application>
  <PresentationFormat>On-screen Show (4:3)</PresentationFormat>
  <Paragraphs>174</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PowerPoint Presentation</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Exam</vt:lpstr>
      <vt:lpstr>UA Microscopic UA</vt:lpstr>
      <vt:lpstr>UA Microscopic Exam</vt:lpstr>
      <vt:lpstr>UA Microscopic Exam</vt:lpstr>
      <vt:lpstr>UA Microscopic Exam</vt:lpstr>
      <vt:lpstr>UA Microscopic Exam</vt:lpstr>
      <vt:lpstr>UA Microscopic Exam</vt:lpstr>
      <vt:lpstr>UA Microscopic Exam</vt:lpstr>
      <vt:lpstr>UA Microscopic Exam</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Microscopic Exam</dc:title>
  <dc:creator>Connie Mollo</dc:creator>
  <cp:lastModifiedBy>Constance Mollo</cp:lastModifiedBy>
  <cp:revision>39</cp:revision>
  <dcterms:created xsi:type="dcterms:W3CDTF">2014-09-14T23:51:46Z</dcterms:created>
  <dcterms:modified xsi:type="dcterms:W3CDTF">2014-09-17T00:24:37Z</dcterms:modified>
</cp:coreProperties>
</file>