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324998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5057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AADFFF-5740-4DC2-BF5A-55A762B7757D}"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80704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194070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AADFFF-5740-4DC2-BF5A-55A762B7757D}"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5922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2927246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238303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238623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25017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195940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417081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208715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49450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130499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299463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CE8DA-5DC8-4E22-B94E-1953CA9BA267}" type="datetimeFigureOut">
              <a:rPr lang="en-US" smtClean="0"/>
              <a:t>9/16/2014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AADFFF-5740-4DC2-BF5A-55A762B7757D}" type="slidenum">
              <a:rPr lang="en-US" smtClean="0"/>
              <a:t>‹#›</a:t>
            </a:fld>
            <a:endParaRPr lang="en-US" dirty="0"/>
          </a:p>
        </p:txBody>
      </p:sp>
    </p:spTree>
    <p:extLst>
      <p:ext uri="{BB962C8B-B14F-4D97-AF65-F5344CB8AC3E}">
        <p14:creationId xmlns:p14="http://schemas.microsoft.com/office/powerpoint/2010/main" val="51270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0FCE8DA-5DC8-4E22-B94E-1953CA9BA267}" type="datetimeFigureOut">
              <a:rPr lang="en-US" smtClean="0"/>
              <a:t>9/16/2014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AADFFF-5740-4DC2-BF5A-55A762B7757D}" type="slidenum">
              <a:rPr lang="en-US" smtClean="0"/>
              <a:t>‹#›</a:t>
            </a:fld>
            <a:endParaRPr lang="en-US" dirty="0"/>
          </a:p>
        </p:txBody>
      </p:sp>
    </p:spTree>
    <p:extLst>
      <p:ext uri="{BB962C8B-B14F-4D97-AF65-F5344CB8AC3E}">
        <p14:creationId xmlns:p14="http://schemas.microsoft.com/office/powerpoint/2010/main" val="23634766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Routine Urinalysis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5369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p:txBody>
          <a:bodyPr>
            <a:normAutofit fontScale="92500"/>
          </a:bodyPr>
          <a:lstStyle/>
          <a:p>
            <a:r>
              <a:rPr lang="en-US" dirty="0" smtClean="0"/>
              <a:t>Physical Examination of Urine</a:t>
            </a:r>
          </a:p>
          <a:p>
            <a:pPr lvl="1"/>
            <a:r>
              <a:rPr lang="en-US" dirty="0" smtClean="0"/>
              <a:t>Appearance </a:t>
            </a:r>
          </a:p>
          <a:p>
            <a:pPr lvl="2"/>
            <a:r>
              <a:rPr lang="en-US" dirty="0" smtClean="0"/>
              <a:t>Color – Shade of yellow, ranging from pale straw to yellow to amber.</a:t>
            </a:r>
          </a:p>
          <a:p>
            <a:pPr lvl="2"/>
            <a:r>
              <a:rPr lang="en-US" dirty="0" smtClean="0"/>
              <a:t>Depends on the concentration of pigment Urochrome and amount of water in specimen.</a:t>
            </a:r>
          </a:p>
          <a:p>
            <a:pPr lvl="2"/>
            <a:r>
              <a:rPr lang="en-US" dirty="0" smtClean="0"/>
              <a:t>Variations in color may be caused by diet, medication and disease.</a:t>
            </a:r>
          </a:p>
          <a:p>
            <a:pPr lvl="2"/>
            <a:r>
              <a:rPr lang="en-US" dirty="0" smtClean="0"/>
              <a:t>Abnormal colors may be related to pathologic or nonpathologic factors.</a:t>
            </a:r>
          </a:p>
          <a:p>
            <a:pPr lvl="1"/>
            <a:r>
              <a:rPr lang="en-US" dirty="0" smtClean="0"/>
              <a:t>Color </a:t>
            </a:r>
          </a:p>
          <a:p>
            <a:pPr lvl="2"/>
            <a:r>
              <a:rPr lang="en-US" dirty="0" smtClean="0"/>
              <a:t>Abnormal Urine colors</a:t>
            </a:r>
          </a:p>
          <a:p>
            <a:pPr lvl="3"/>
            <a:r>
              <a:rPr lang="en-US" dirty="0" smtClean="0"/>
              <a:t>Yellow – brown – caused by bilirubin resulting from excessive RBC destruction or bile duct obstruction.</a:t>
            </a:r>
          </a:p>
          <a:p>
            <a:pPr lvl="3"/>
            <a:r>
              <a:rPr lang="en-US" dirty="0" smtClean="0"/>
              <a:t>Orange –yellow – caused by bilirubin or urobilinogen resulting from a reduction in the functioning of liver cells or excessive RBC destruction.</a:t>
            </a:r>
          </a:p>
          <a:p>
            <a:pPr lvl="3"/>
            <a:r>
              <a:rPr lang="en-US" dirty="0" smtClean="0"/>
              <a:t>Green – caused by biliverdin resulting from oxidation of bilirubin.</a:t>
            </a:r>
            <a:endParaRPr lang="en-US" dirty="0"/>
          </a:p>
        </p:txBody>
      </p:sp>
    </p:spTree>
    <p:extLst>
      <p:ext uri="{BB962C8B-B14F-4D97-AF65-F5344CB8AC3E}">
        <p14:creationId xmlns:p14="http://schemas.microsoft.com/office/powerpoint/2010/main" val="3039148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p:txBody>
          <a:bodyPr/>
          <a:lstStyle/>
          <a:p>
            <a:r>
              <a:rPr lang="en-US" dirty="0" smtClean="0"/>
              <a:t>Abnormal Color</a:t>
            </a:r>
          </a:p>
          <a:p>
            <a:pPr lvl="1"/>
            <a:r>
              <a:rPr lang="en-US" dirty="0" smtClean="0"/>
              <a:t>Dark red- caused by erythrocytes resulting from bleeding of urinary structures, menstrual cycle, or hemoglobin from the breakdown of erythrocytes.</a:t>
            </a:r>
          </a:p>
          <a:p>
            <a:pPr lvl="1"/>
            <a:r>
              <a:rPr lang="en-US" dirty="0" smtClean="0"/>
              <a:t>Red-brown – caused by erythrocytes and hemoglobin or myoglobin (skeletal or cardiac muscle breakdown)</a:t>
            </a:r>
          </a:p>
          <a:p>
            <a:pPr lvl="1"/>
            <a:r>
              <a:rPr lang="en-US" dirty="0" smtClean="0"/>
              <a:t>Clear red - caused by hemoglobin and porphyrin products.</a:t>
            </a:r>
          </a:p>
          <a:p>
            <a:pPr lvl="1"/>
            <a:r>
              <a:rPr lang="en-US" dirty="0" smtClean="0"/>
              <a:t>Cloudy red – caused by intact erythrocytes</a:t>
            </a:r>
          </a:p>
          <a:p>
            <a:pPr lvl="1"/>
            <a:endParaRPr lang="en-US" dirty="0"/>
          </a:p>
        </p:txBody>
      </p:sp>
    </p:spTree>
    <p:extLst>
      <p:ext uri="{BB962C8B-B14F-4D97-AF65-F5344CB8AC3E}">
        <p14:creationId xmlns:p14="http://schemas.microsoft.com/office/powerpoint/2010/main" val="602062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144" y="2133600"/>
            <a:ext cx="3807538" cy="3778250"/>
          </a:xfrm>
        </p:spPr>
      </p:pic>
    </p:spTree>
    <p:extLst>
      <p:ext uri="{BB962C8B-B14F-4D97-AF65-F5344CB8AC3E}">
        <p14:creationId xmlns:p14="http://schemas.microsoft.com/office/powerpoint/2010/main" val="976487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8194"/>
          </a:xfrm>
        </p:spPr>
        <p:txBody>
          <a:bodyPr/>
          <a:lstStyle/>
          <a:p>
            <a:r>
              <a:rPr lang="en-US" dirty="0" smtClean="0"/>
              <a:t>Routine Urinalysis</a:t>
            </a:r>
            <a:endParaRPr lang="en-US" dirty="0"/>
          </a:p>
        </p:txBody>
      </p:sp>
      <p:sp>
        <p:nvSpPr>
          <p:cNvPr id="3" name="Content Placeholder 2"/>
          <p:cNvSpPr>
            <a:spLocks noGrp="1"/>
          </p:cNvSpPr>
          <p:nvPr>
            <p:ph idx="1"/>
          </p:nvPr>
        </p:nvSpPr>
        <p:spPr>
          <a:xfrm>
            <a:off x="838200" y="1087395"/>
            <a:ext cx="10515600" cy="5089568"/>
          </a:xfrm>
        </p:spPr>
        <p:txBody>
          <a:bodyPr/>
          <a:lstStyle/>
          <a:p>
            <a:r>
              <a:rPr lang="en-US" dirty="0" smtClean="0"/>
              <a:t>Odor</a:t>
            </a:r>
          </a:p>
          <a:p>
            <a:pPr lvl="1"/>
            <a:r>
              <a:rPr lang="en-US" dirty="0" smtClean="0"/>
              <a:t>Fresh urine specimen usually has a slightly aromatic odor.  Odor is not usually recorded in a urinalysis, but some characteristic odors may indicate certain conditions.</a:t>
            </a:r>
          </a:p>
          <a:p>
            <a:pPr lvl="2"/>
            <a:r>
              <a:rPr lang="en-US" dirty="0" smtClean="0"/>
              <a:t>Ammonia odor:  may indicate bacteria in the urine.  Also if urine has been left standing at RT, the urea converts to ammonia.</a:t>
            </a:r>
          </a:p>
          <a:p>
            <a:pPr lvl="2"/>
            <a:r>
              <a:rPr lang="en-US" dirty="0" smtClean="0"/>
              <a:t>Sweet or fruity odor:  may be an indication of the presence of ketones.  Ketones are an intermediate product of fat metabolism found in patients with uncontrolled diabetes and patients on low-carbohydrate diets.</a:t>
            </a:r>
          </a:p>
          <a:p>
            <a:pPr lvl="2"/>
            <a:r>
              <a:rPr lang="en-US" dirty="0" smtClean="0"/>
              <a:t>Foul odor:  Characteristic of a Urinary Tract Infection (UTI).  The longer the urine stands the worse the odor becomes.  Decomposition of WBCs (leukocytes) causes the foul odor.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698" y="4769729"/>
            <a:ext cx="1809750" cy="1209675"/>
          </a:xfrm>
          <a:prstGeom prst="rect">
            <a:avLst/>
          </a:prstGeom>
        </p:spPr>
      </p:pic>
    </p:spTree>
    <p:extLst>
      <p:ext uri="{BB962C8B-B14F-4D97-AF65-F5344CB8AC3E}">
        <p14:creationId xmlns:p14="http://schemas.microsoft.com/office/powerpoint/2010/main" val="1807183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p:txBody>
          <a:bodyPr/>
          <a:lstStyle/>
          <a:p>
            <a:r>
              <a:rPr lang="en-US" dirty="0" smtClean="0"/>
              <a:t>Odor</a:t>
            </a:r>
          </a:p>
          <a:p>
            <a:pPr lvl="1"/>
            <a:r>
              <a:rPr lang="en-US" dirty="0" smtClean="0"/>
              <a:t>Musty odor:  can be caused by certain foods, such as asparagus, or by an inherited metabolic condition phenylketonuria (PKU) that occurs in newborns.  If PKU is left untreated it may lead to mental retardation of child.</a:t>
            </a:r>
          </a:p>
          <a:p>
            <a:r>
              <a:rPr lang="en-US" dirty="0" smtClean="0"/>
              <a:t>Foam:  </a:t>
            </a:r>
          </a:p>
          <a:p>
            <a:pPr lvl="1"/>
            <a:r>
              <a:rPr lang="en-US" dirty="0" smtClean="0"/>
              <a:t>Normally the presence of foam is not recorded, however careful observation of this property can be significant clue to an abnormality.</a:t>
            </a:r>
          </a:p>
          <a:p>
            <a:pPr lvl="2"/>
            <a:r>
              <a:rPr lang="en-US" dirty="0" smtClean="0"/>
              <a:t>White foam:  can indicate presence of increased protein.</a:t>
            </a:r>
          </a:p>
          <a:p>
            <a:pPr lvl="2"/>
            <a:r>
              <a:rPr lang="en-US" dirty="0" smtClean="0"/>
              <a:t>Greenish yellow foam:  means Bilirubinuria which can be due to hepatitis.</a:t>
            </a:r>
          </a:p>
        </p:txBody>
      </p:sp>
    </p:spTree>
    <p:extLst>
      <p:ext uri="{BB962C8B-B14F-4D97-AF65-F5344CB8AC3E}">
        <p14:creationId xmlns:p14="http://schemas.microsoft.com/office/powerpoint/2010/main" val="2450505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Appearance / Turbidity/ Clarity</a:t>
            </a:r>
          </a:p>
          <a:p>
            <a:pPr lvl="1"/>
            <a:r>
              <a:rPr lang="en-US" dirty="0" smtClean="0"/>
              <a:t>Done the same time the color is evaluated.</a:t>
            </a:r>
          </a:p>
          <a:p>
            <a:pPr lvl="1"/>
            <a:r>
              <a:rPr lang="en-US" dirty="0" smtClean="0"/>
              <a:t>Requires a clear container for accuracy.</a:t>
            </a:r>
          </a:p>
          <a:p>
            <a:pPr lvl="1"/>
            <a:r>
              <a:rPr lang="en-US" dirty="0" smtClean="0"/>
              <a:t>Terms used to describe appearance:</a:t>
            </a:r>
          </a:p>
          <a:p>
            <a:pPr lvl="2"/>
            <a:r>
              <a:rPr lang="en-US" dirty="0" smtClean="0"/>
              <a:t>Clear</a:t>
            </a:r>
          </a:p>
          <a:p>
            <a:pPr lvl="2"/>
            <a:r>
              <a:rPr lang="en-US" dirty="0" smtClean="0"/>
              <a:t>Hazy (slightly cloudy)</a:t>
            </a:r>
          </a:p>
          <a:p>
            <a:pPr lvl="2"/>
            <a:r>
              <a:rPr lang="en-US" dirty="0" smtClean="0"/>
              <a:t>Cloudy</a:t>
            </a:r>
          </a:p>
          <a:p>
            <a:pPr lvl="2"/>
            <a:r>
              <a:rPr lang="en-US" dirty="0" smtClean="0"/>
              <a:t>Turbid (very cloudy)</a:t>
            </a:r>
          </a:p>
          <a:p>
            <a:pPr lvl="1"/>
            <a:r>
              <a:rPr lang="en-US" dirty="0" smtClean="0"/>
              <a:t>Substances that may cause a freshly voided urine to appear cloudy are bacteria, yeast, blood cells, casts, mucous threads, and sperm.</a:t>
            </a:r>
          </a:p>
          <a:p>
            <a:pPr lvl="1"/>
            <a:r>
              <a:rPr lang="en-US" dirty="0" smtClean="0"/>
              <a:t>These substances could be clinically important and are evaluated further in the chemical and microscopic parts of the UA.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642" y="1690688"/>
            <a:ext cx="3497580" cy="2880360"/>
          </a:xfrm>
          <a:prstGeom prst="rect">
            <a:avLst/>
          </a:prstGeom>
        </p:spPr>
      </p:pic>
    </p:spTree>
    <p:extLst>
      <p:ext uri="{BB962C8B-B14F-4D97-AF65-F5344CB8AC3E}">
        <p14:creationId xmlns:p14="http://schemas.microsoft.com/office/powerpoint/2010/main" val="3512627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Specific Gravity</a:t>
            </a:r>
          </a:p>
          <a:p>
            <a:pPr lvl="1"/>
            <a:r>
              <a:rPr lang="en-US" dirty="0" smtClean="0"/>
              <a:t>Weight of a substance compared with the weight of an equal volume of distilled water.</a:t>
            </a:r>
          </a:p>
          <a:p>
            <a:pPr lvl="1"/>
            <a:r>
              <a:rPr lang="en-US" dirty="0" smtClean="0"/>
              <a:t>The Specific Gravity of distilled water is 1.000</a:t>
            </a:r>
          </a:p>
          <a:p>
            <a:pPr lvl="1"/>
            <a:r>
              <a:rPr lang="en-US" dirty="0" smtClean="0"/>
              <a:t>The normal specific gravity of urine ranges from 1.005 – 1.030 depending on patient fluid intake.  Most fall between 1.010 – 1.025</a:t>
            </a:r>
          </a:p>
          <a:p>
            <a:pPr lvl="1"/>
            <a:r>
              <a:rPr lang="en-US" dirty="0" smtClean="0"/>
              <a:t>Urine specific gravity indicates whether the kidneys are able to concentrate the urine and is one of the first indications of kidney disease.</a:t>
            </a:r>
          </a:p>
          <a:p>
            <a:pPr lvl="1"/>
            <a:r>
              <a:rPr lang="en-US" dirty="0" smtClean="0"/>
              <a:t>Presence of glucose, protein, or an x-ray contrast medium used in diagnostic studies also may increase the specific gravity of urine.</a:t>
            </a:r>
            <a:endParaRPr lang="en-US" dirty="0"/>
          </a:p>
        </p:txBody>
      </p:sp>
    </p:spTree>
    <p:extLst>
      <p:ext uri="{BB962C8B-B14F-4D97-AF65-F5344CB8AC3E}">
        <p14:creationId xmlns:p14="http://schemas.microsoft.com/office/powerpoint/2010/main" val="1924031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a:xfrm>
            <a:off x="838200" y="1800911"/>
            <a:ext cx="10515600" cy="4351338"/>
          </a:xfrm>
        </p:spPr>
        <p:txBody>
          <a:bodyPr/>
          <a:lstStyle/>
          <a:p>
            <a:r>
              <a:rPr lang="en-US" dirty="0" smtClean="0"/>
              <a:t>Measure of Specific Gravity; laboratories may use:</a:t>
            </a:r>
          </a:p>
          <a:p>
            <a:pPr lvl="1"/>
            <a:r>
              <a:rPr lang="en-US" dirty="0" smtClean="0"/>
              <a:t>Urinometer</a:t>
            </a:r>
          </a:p>
          <a:p>
            <a:pPr lvl="1"/>
            <a:r>
              <a:rPr lang="en-US" dirty="0" smtClean="0"/>
              <a:t>Refractometer</a:t>
            </a:r>
          </a:p>
          <a:p>
            <a:pPr lvl="1"/>
            <a:r>
              <a:rPr lang="en-US" dirty="0" smtClean="0"/>
              <a:t>Chemical reagent strip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649" y="3720799"/>
            <a:ext cx="1495425" cy="3057525"/>
          </a:xfrm>
          <a:prstGeom prst="rect">
            <a:avLst/>
          </a:prstGeom>
        </p:spPr>
      </p:pic>
      <p:sp>
        <p:nvSpPr>
          <p:cNvPr id="5" name="TextBox 4"/>
          <p:cNvSpPr txBox="1"/>
          <p:nvPr/>
        </p:nvSpPr>
        <p:spPr>
          <a:xfrm>
            <a:off x="2873074" y="5033319"/>
            <a:ext cx="1451791" cy="369332"/>
          </a:xfrm>
          <a:prstGeom prst="rect">
            <a:avLst/>
          </a:prstGeom>
          <a:noFill/>
        </p:spPr>
        <p:txBody>
          <a:bodyPr wrap="square" rtlCol="0">
            <a:spAutoFit/>
          </a:bodyPr>
          <a:lstStyle/>
          <a:p>
            <a:r>
              <a:rPr lang="en-US" dirty="0" smtClean="0"/>
              <a:t>Urinometer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992" y="3659316"/>
            <a:ext cx="2521422" cy="2603156"/>
          </a:xfrm>
          <a:prstGeom prst="rect">
            <a:avLst/>
          </a:prstGeom>
        </p:spPr>
      </p:pic>
      <p:sp>
        <p:nvSpPr>
          <p:cNvPr id="7" name="TextBox 6"/>
          <p:cNvSpPr txBox="1"/>
          <p:nvPr/>
        </p:nvSpPr>
        <p:spPr>
          <a:xfrm>
            <a:off x="6868557" y="5064895"/>
            <a:ext cx="2040981" cy="369332"/>
          </a:xfrm>
          <a:prstGeom prst="rect">
            <a:avLst/>
          </a:prstGeom>
          <a:noFill/>
        </p:spPr>
        <p:txBody>
          <a:bodyPr wrap="square" rtlCol="0">
            <a:spAutoFit/>
          </a:bodyPr>
          <a:lstStyle/>
          <a:p>
            <a:r>
              <a:rPr lang="en-US" dirty="0" smtClean="0"/>
              <a:t>Refractometer</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8486" y="2117725"/>
            <a:ext cx="1847850" cy="2466975"/>
          </a:xfrm>
          <a:prstGeom prst="rect">
            <a:avLst/>
          </a:prstGeom>
        </p:spPr>
      </p:pic>
      <p:sp>
        <p:nvSpPr>
          <p:cNvPr id="9" name="TextBox 8"/>
          <p:cNvSpPr txBox="1"/>
          <p:nvPr/>
        </p:nvSpPr>
        <p:spPr>
          <a:xfrm>
            <a:off x="8788486" y="4835611"/>
            <a:ext cx="1937179" cy="382374"/>
          </a:xfrm>
          <a:prstGeom prst="rect">
            <a:avLst/>
          </a:prstGeom>
          <a:noFill/>
        </p:spPr>
        <p:txBody>
          <a:bodyPr wrap="square" rtlCol="0">
            <a:spAutoFit/>
          </a:bodyPr>
          <a:lstStyle/>
          <a:p>
            <a:r>
              <a:rPr lang="en-US" dirty="0" smtClean="0"/>
              <a:t>Chemistry Strips</a:t>
            </a:r>
            <a:endParaRPr lang="en-US" dirty="0"/>
          </a:p>
        </p:txBody>
      </p:sp>
    </p:spTree>
    <p:extLst>
      <p:ext uri="{BB962C8B-B14F-4D97-AF65-F5344CB8AC3E}">
        <p14:creationId xmlns:p14="http://schemas.microsoft.com/office/powerpoint/2010/main" val="1034230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normAutofit/>
          </a:bodyPr>
          <a:lstStyle/>
          <a:p>
            <a:r>
              <a:rPr lang="en-US" dirty="0" smtClean="0"/>
              <a:t>Urinometer</a:t>
            </a:r>
          </a:p>
          <a:p>
            <a:pPr lvl="1"/>
            <a:r>
              <a:rPr lang="en-US" dirty="0" smtClean="0"/>
              <a:t>Sealed glass float with calibrated paper scale in it’s stem.</a:t>
            </a:r>
          </a:p>
          <a:p>
            <a:pPr lvl="1"/>
            <a:r>
              <a:rPr lang="en-US" dirty="0" smtClean="0"/>
              <a:t>Slight spinning motion, Urinometer is placed in a cylinder containing a urine sample and value is read.</a:t>
            </a:r>
          </a:p>
          <a:p>
            <a:pPr lvl="1"/>
            <a:r>
              <a:rPr lang="en-US" dirty="0" smtClean="0"/>
              <a:t>Must have 20 - 25mL; if not enough urine for test report out results as QNS</a:t>
            </a:r>
          </a:p>
          <a:p>
            <a:pPr lvl="1"/>
            <a:r>
              <a:rPr lang="en-US" dirty="0" smtClean="0"/>
              <a:t>Considered the “Gold Standard” of specific gravity testing.</a:t>
            </a:r>
          </a:p>
          <a:p>
            <a:r>
              <a:rPr lang="en-US" dirty="0" smtClean="0"/>
              <a:t>Refractometer measures the refraction of light through solids in a liquid.  The result is called the “Refractive Index”.</a:t>
            </a:r>
          </a:p>
          <a:p>
            <a:pPr lvl="1"/>
            <a:r>
              <a:rPr lang="en-US" dirty="0" smtClean="0"/>
              <a:t>Faster and easier to use than Urinometer and requires only one drop of urine.</a:t>
            </a:r>
          </a:p>
          <a:p>
            <a:pPr lvl="1"/>
            <a:r>
              <a:rPr lang="en-US" dirty="0" smtClean="0"/>
              <a:t>Refractometer must be calibrated daily with distilled water, which should read 1.000.</a:t>
            </a:r>
            <a:endParaRPr lang="en-US" dirty="0"/>
          </a:p>
        </p:txBody>
      </p:sp>
    </p:spTree>
    <p:extLst>
      <p:ext uri="{BB962C8B-B14F-4D97-AF65-F5344CB8AC3E}">
        <p14:creationId xmlns:p14="http://schemas.microsoft.com/office/powerpoint/2010/main" val="2666827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Reagent strip (dipstick) test is the method most commonly used in POL.</a:t>
            </a:r>
          </a:p>
          <a:p>
            <a:r>
              <a:rPr lang="en-US" dirty="0" smtClean="0"/>
              <a:t>It is a waived test.</a:t>
            </a:r>
          </a:p>
          <a:p>
            <a:r>
              <a:rPr lang="en-US" dirty="0" smtClean="0"/>
              <a:t>The pad on the strip contains a chemical that is sensitive to positively charged ions, such as sodium (Na) and potassium (K).</a:t>
            </a:r>
          </a:p>
          <a:p>
            <a:r>
              <a:rPr lang="en-US" dirty="0" smtClean="0"/>
              <a:t>Detects specific gravity in the range of 1.005 – 1.030.</a:t>
            </a:r>
            <a:endParaRPr lang="en-US" dirty="0"/>
          </a:p>
        </p:txBody>
      </p:sp>
    </p:spTree>
    <p:extLst>
      <p:ext uri="{BB962C8B-B14F-4D97-AF65-F5344CB8AC3E}">
        <p14:creationId xmlns:p14="http://schemas.microsoft.com/office/powerpoint/2010/main" val="1371399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p:txBody>
          <a:bodyPr/>
          <a:lstStyle/>
          <a:p>
            <a:r>
              <a:rPr lang="en-US" dirty="0" smtClean="0"/>
              <a:t>Patient Preparation</a:t>
            </a:r>
          </a:p>
          <a:p>
            <a:pPr lvl="1"/>
            <a:r>
              <a:rPr lang="en-US" dirty="0" smtClean="0"/>
              <a:t>Request may be embarrassing for patient…….be sensitive</a:t>
            </a:r>
          </a:p>
          <a:p>
            <a:pPr lvl="1"/>
            <a:r>
              <a:rPr lang="en-US" dirty="0" smtClean="0"/>
              <a:t>Make request in private in exam room</a:t>
            </a:r>
          </a:p>
          <a:p>
            <a:pPr lvl="1"/>
            <a:r>
              <a:rPr lang="en-US" dirty="0" smtClean="0"/>
              <a:t>Give explicit instructions for patient to understand process and what to expect.</a:t>
            </a:r>
          </a:p>
          <a:p>
            <a:pPr lvl="1"/>
            <a:r>
              <a:rPr lang="en-US" dirty="0" smtClean="0"/>
              <a:t>MA should use therapeutic communication to explain the details of the procedure to the patient and be observant of confusion.</a:t>
            </a:r>
          </a:p>
          <a:p>
            <a:pPr lvl="2"/>
            <a:r>
              <a:rPr lang="en-US" dirty="0" smtClean="0"/>
              <a:t>Language barriers if they exist</a:t>
            </a:r>
            <a:endParaRPr lang="en-US" dirty="0"/>
          </a:p>
        </p:txBody>
      </p:sp>
    </p:spTree>
    <p:extLst>
      <p:ext uri="{BB962C8B-B14F-4D97-AF65-F5344CB8AC3E}">
        <p14:creationId xmlns:p14="http://schemas.microsoft.com/office/powerpoint/2010/main" val="61361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Chemical Urinalysis</a:t>
            </a:r>
          </a:p>
          <a:p>
            <a:pPr lvl="1"/>
            <a:r>
              <a:rPr lang="en-US" dirty="0" smtClean="0"/>
              <a:t>Second part of UA is chemical testing</a:t>
            </a:r>
          </a:p>
          <a:p>
            <a:pPr lvl="1"/>
            <a:r>
              <a:rPr lang="en-US" dirty="0" smtClean="0"/>
              <a:t>Helps in the diagnosis of pathological conditions</a:t>
            </a:r>
          </a:p>
          <a:p>
            <a:pPr lvl="1"/>
            <a:r>
              <a:rPr lang="en-US" dirty="0" smtClean="0"/>
              <a:t>Reagent Strips</a:t>
            </a:r>
          </a:p>
          <a:p>
            <a:pPr lvl="2"/>
            <a:r>
              <a:rPr lang="en-US" dirty="0" smtClean="0"/>
              <a:t>Thin plastic strip containing pads impregnated with chemical reagents that test for specific substances.</a:t>
            </a:r>
          </a:p>
          <a:p>
            <a:pPr lvl="2"/>
            <a:r>
              <a:rPr lang="en-US" dirty="0" smtClean="0"/>
              <a:t>When each reagent pad reacts with its specific analyte a color change occurs.</a:t>
            </a:r>
          </a:p>
          <a:p>
            <a:pPr lvl="2"/>
            <a:r>
              <a:rPr lang="en-US" dirty="0" smtClean="0"/>
              <a:t>The more of a particular analyte that is present in urine the darker the color will be on the reagent pad.</a:t>
            </a:r>
            <a:endParaRPr lang="en-US" dirty="0"/>
          </a:p>
        </p:txBody>
      </p:sp>
    </p:spTree>
    <p:extLst>
      <p:ext uri="{BB962C8B-B14F-4D97-AF65-F5344CB8AC3E}">
        <p14:creationId xmlns:p14="http://schemas.microsoft.com/office/powerpoint/2010/main" val="426910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Reagent strips</a:t>
            </a:r>
          </a:p>
          <a:p>
            <a:pPr lvl="1"/>
            <a:r>
              <a:rPr lang="en-US" dirty="0" smtClean="0"/>
              <a:t>Semiquantitative testing:  Testing determines the approximate quantity of an analyte.</a:t>
            </a:r>
          </a:p>
          <a:p>
            <a:pPr lvl="1"/>
            <a:r>
              <a:rPr lang="en-US" dirty="0" smtClean="0"/>
              <a:t>Qualitative testing:  Indicates whether an analyte is present.</a:t>
            </a:r>
          </a:p>
          <a:p>
            <a:pPr lvl="1"/>
            <a:r>
              <a:rPr lang="en-US" dirty="0" smtClean="0"/>
              <a:t>Quantitative testing:  Measures the exact amount of a substance and usually requires more complex equipment and procedures not usually available in a POL.</a:t>
            </a:r>
          </a:p>
          <a:p>
            <a:pPr lvl="1"/>
            <a:r>
              <a:rPr lang="en-US" dirty="0" smtClean="0"/>
              <a:t>They are time dependent; each test must be read at a specific time.</a:t>
            </a:r>
          </a:p>
          <a:p>
            <a:pPr lvl="1"/>
            <a:r>
              <a:rPr lang="en-US" dirty="0" smtClean="0"/>
              <a:t>Tests on strip are referred to as “Screening tests”  if results are abnormal then additional testing may be performed.</a:t>
            </a:r>
            <a:endParaRPr lang="en-US" dirty="0"/>
          </a:p>
        </p:txBody>
      </p:sp>
    </p:spTree>
    <p:extLst>
      <p:ext uri="{BB962C8B-B14F-4D97-AF65-F5344CB8AC3E}">
        <p14:creationId xmlns:p14="http://schemas.microsoft.com/office/powerpoint/2010/main" val="17670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Chemical Strips Quality Assurance</a:t>
            </a:r>
          </a:p>
          <a:p>
            <a:r>
              <a:rPr lang="en-US" dirty="0" smtClean="0"/>
              <a:t>Guidelines to follow:</a:t>
            </a:r>
          </a:p>
          <a:p>
            <a:pPr lvl="1"/>
            <a:r>
              <a:rPr lang="en-US" dirty="0" smtClean="0"/>
              <a:t>Reagent strip bottle must be kept tightly closed when not in use because moisture from air light and aerosols can affect the accuracy of the testing.</a:t>
            </a:r>
          </a:p>
          <a:p>
            <a:pPr lvl="1"/>
            <a:r>
              <a:rPr lang="en-US" dirty="0" smtClean="0"/>
              <a:t>Pads on strip should not be touched or placed on any surface.</a:t>
            </a:r>
          </a:p>
          <a:p>
            <a:pPr lvl="1"/>
            <a:r>
              <a:rPr lang="en-US" dirty="0" smtClean="0"/>
              <a:t>Keep the reagent strips in a cool dry place but do not refrigerate them.</a:t>
            </a:r>
          </a:p>
          <a:p>
            <a:pPr lvl="1"/>
            <a:r>
              <a:rPr lang="en-US" dirty="0" smtClean="0"/>
              <a:t>Do not use an expired bottle.</a:t>
            </a:r>
          </a:p>
          <a:p>
            <a:pPr lvl="1"/>
            <a:r>
              <a:rPr lang="en-US" dirty="0" smtClean="0"/>
              <a:t>Any bottle  that has been open longer than 2 months should not be used because of repeated exposure to air, moisture etc.</a:t>
            </a:r>
            <a:endParaRPr lang="en-US" dirty="0"/>
          </a:p>
        </p:txBody>
      </p:sp>
    </p:spTree>
    <p:extLst>
      <p:ext uri="{BB962C8B-B14F-4D97-AF65-F5344CB8AC3E}">
        <p14:creationId xmlns:p14="http://schemas.microsoft.com/office/powerpoint/2010/main" val="197237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Guidelines to follow:</a:t>
            </a:r>
          </a:p>
          <a:p>
            <a:pPr lvl="1"/>
            <a:r>
              <a:rPr lang="en-US" dirty="0" smtClean="0"/>
              <a:t>Do not combine strips from different bottles.</a:t>
            </a:r>
          </a:p>
          <a:p>
            <a:pPr lvl="1"/>
            <a:r>
              <a:rPr lang="en-US" dirty="0" smtClean="0"/>
              <a:t>Follow all manufacturers directions.</a:t>
            </a:r>
          </a:p>
          <a:p>
            <a:pPr lvl="1"/>
            <a:r>
              <a:rPr lang="en-US" dirty="0" smtClean="0"/>
              <a:t>Mix urine specimen well and bring to room temperature.</a:t>
            </a:r>
          </a:p>
          <a:p>
            <a:pPr lvl="1"/>
            <a:r>
              <a:rPr lang="en-US" dirty="0" smtClean="0"/>
              <a:t>Make sure all pads are covered with the specimen.</a:t>
            </a:r>
          </a:p>
          <a:p>
            <a:pPr lvl="1"/>
            <a:r>
              <a:rPr lang="en-US" dirty="0" smtClean="0"/>
              <a:t>Do not leave the strips in the urine too long because the chemicals in the pads can “leach” (wash out) into the urine</a:t>
            </a:r>
          </a:p>
          <a:p>
            <a:pPr lvl="1"/>
            <a:r>
              <a:rPr lang="en-US" dirty="0" smtClean="0"/>
              <a:t>When taking the strip out of the urine remove excess urine by pulling the back side of the strip against the container and then briefly blot the side of the strip against absorbent paper.</a:t>
            </a:r>
            <a:endParaRPr lang="en-US" dirty="0"/>
          </a:p>
        </p:txBody>
      </p:sp>
    </p:spTree>
    <p:extLst>
      <p:ext uri="{BB962C8B-B14F-4D97-AF65-F5344CB8AC3E}">
        <p14:creationId xmlns:p14="http://schemas.microsoft.com/office/powerpoint/2010/main" val="843328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Guidelines to follow:</a:t>
            </a:r>
          </a:p>
          <a:p>
            <a:pPr lvl="1"/>
            <a:r>
              <a:rPr lang="en-US" dirty="0" smtClean="0"/>
              <a:t>Hold the strip horizontally to keep the colors on one pad from running into another while you are comparing the colors to the reference testing chart.  Do not touch the bottle with the strip while comparing .</a:t>
            </a:r>
          </a:p>
          <a:p>
            <a:pPr lvl="1"/>
            <a:r>
              <a:rPr lang="en-US" dirty="0" smtClean="0"/>
              <a:t>Record observed results for each analyte on lab log and requisition.</a:t>
            </a:r>
          </a:p>
          <a:p>
            <a:pPr lvl="1"/>
            <a:r>
              <a:rPr lang="en-US" dirty="0" smtClean="0"/>
              <a:t>Use Quality Control Strips to ensure accuracy of results.</a:t>
            </a:r>
          </a:p>
          <a:p>
            <a:r>
              <a:rPr lang="en-US" dirty="0" smtClean="0"/>
              <a:t>Automation:  Clinitek Analyzer</a:t>
            </a:r>
          </a:p>
          <a:p>
            <a:pPr lvl="1"/>
            <a:r>
              <a:rPr lang="en-US" dirty="0" smtClean="0"/>
              <a:t>Runs the chemical analysis according to the principle of “Reflectance Photometry”</a:t>
            </a:r>
          </a:p>
          <a:p>
            <a:pPr lvl="1"/>
            <a:r>
              <a:rPr lang="en-US" dirty="0" smtClean="0"/>
              <a:t>Micropressor controls the movement of the strip into the reflectometer where a light of specific wavelength is beamed into the strip. </a:t>
            </a:r>
            <a:endParaRPr lang="en-US" dirty="0"/>
          </a:p>
        </p:txBody>
      </p:sp>
    </p:spTree>
    <p:extLst>
      <p:ext uri="{BB962C8B-B14F-4D97-AF65-F5344CB8AC3E}">
        <p14:creationId xmlns:p14="http://schemas.microsoft.com/office/powerpoint/2010/main" val="1510307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Clinitek</a:t>
            </a:r>
          </a:p>
          <a:p>
            <a:pPr lvl="1"/>
            <a:r>
              <a:rPr lang="en-US" dirty="0" smtClean="0"/>
              <a:t>Light that is reflected is measured and is converted into a digital reading and is printed.</a:t>
            </a:r>
          </a:p>
          <a:p>
            <a:pPr lvl="1"/>
            <a:r>
              <a:rPr lang="en-US" dirty="0" smtClean="0"/>
              <a:t>Timing and color interpretation are consistent and do not vary by machine as with individual readers.</a:t>
            </a:r>
          </a:p>
          <a:p>
            <a:pPr lvl="1"/>
            <a:r>
              <a:rPr lang="en-US" dirty="0" smtClean="0"/>
              <a:t>Disadvantage:  With urines that contain a large amount of pigment, the machine cannot recognize this and this can result in false positives.</a:t>
            </a:r>
            <a:endParaRPr lang="en-US" dirty="0"/>
          </a:p>
        </p:txBody>
      </p:sp>
    </p:spTree>
    <p:extLst>
      <p:ext uri="{BB962C8B-B14F-4D97-AF65-F5344CB8AC3E}">
        <p14:creationId xmlns:p14="http://schemas.microsoft.com/office/powerpoint/2010/main" val="369394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Specific Gravity</a:t>
            </a:r>
          </a:p>
          <a:p>
            <a:pPr lvl="1"/>
            <a:r>
              <a:rPr lang="en-US" dirty="0" smtClean="0"/>
              <a:t>Normal range 1.005 – 1.030</a:t>
            </a:r>
          </a:p>
          <a:p>
            <a:pPr lvl="1"/>
            <a:r>
              <a:rPr lang="en-US" dirty="0" smtClean="0"/>
              <a:t>Indicates kidney ability to concentrate urine</a:t>
            </a:r>
          </a:p>
          <a:p>
            <a:pPr lvl="1"/>
            <a:r>
              <a:rPr lang="en-US" dirty="0" smtClean="0"/>
              <a:t>Pathological conditions that increases urine concentration are:</a:t>
            </a:r>
          </a:p>
          <a:p>
            <a:pPr lvl="2"/>
            <a:r>
              <a:rPr lang="en-US" dirty="0" smtClean="0"/>
              <a:t>Adrenal insufficiency</a:t>
            </a:r>
          </a:p>
          <a:p>
            <a:pPr lvl="2"/>
            <a:r>
              <a:rPr lang="en-US" dirty="0" smtClean="0"/>
              <a:t>Congestive heart failure</a:t>
            </a:r>
          </a:p>
          <a:p>
            <a:pPr lvl="2"/>
            <a:r>
              <a:rPr lang="en-US" dirty="0" smtClean="0"/>
              <a:t>Hepatic disease</a:t>
            </a:r>
          </a:p>
          <a:p>
            <a:pPr lvl="2"/>
            <a:r>
              <a:rPr lang="en-US" dirty="0" smtClean="0"/>
              <a:t>Glycosuria (sugars in the urine)</a:t>
            </a:r>
          </a:p>
          <a:p>
            <a:pPr lvl="2"/>
            <a:r>
              <a:rPr lang="en-US" dirty="0" smtClean="0"/>
              <a:t>Dehydration caused by fever, vomiting and diarrhea.</a:t>
            </a:r>
            <a:endParaRPr lang="en-US" dirty="0"/>
          </a:p>
        </p:txBody>
      </p:sp>
    </p:spTree>
    <p:extLst>
      <p:ext uri="{BB962C8B-B14F-4D97-AF65-F5344CB8AC3E}">
        <p14:creationId xmlns:p14="http://schemas.microsoft.com/office/powerpoint/2010/main" val="2617285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Specific Gravity</a:t>
            </a:r>
          </a:p>
          <a:p>
            <a:pPr lvl="1"/>
            <a:r>
              <a:rPr lang="en-US" dirty="0" smtClean="0"/>
              <a:t>Pathological conditions that decreases urine concentration are:</a:t>
            </a:r>
          </a:p>
          <a:p>
            <a:pPr lvl="2"/>
            <a:r>
              <a:rPr lang="en-US" dirty="0" smtClean="0"/>
              <a:t>Chronic renal insufficiency</a:t>
            </a:r>
          </a:p>
          <a:p>
            <a:pPr lvl="2"/>
            <a:r>
              <a:rPr lang="en-US" dirty="0" smtClean="0"/>
              <a:t>Diabetes insipidus</a:t>
            </a:r>
          </a:p>
          <a:p>
            <a:pPr lvl="2"/>
            <a:r>
              <a:rPr lang="en-US" dirty="0" smtClean="0"/>
              <a:t>Malignant hypertension</a:t>
            </a:r>
          </a:p>
          <a:p>
            <a:pPr lvl="1"/>
            <a:r>
              <a:rPr lang="en-US" dirty="0" smtClean="0"/>
              <a:t>The first morning urine is more concentrated and therefore a higher specific gravity.</a:t>
            </a:r>
          </a:p>
          <a:p>
            <a:pPr lvl="1"/>
            <a:r>
              <a:rPr lang="en-US" dirty="0" smtClean="0"/>
              <a:t>Urine becomes more dilute as fluids are consumed throughout the day.</a:t>
            </a:r>
          </a:p>
          <a:p>
            <a:pPr lvl="2"/>
            <a:endParaRPr lang="en-US" dirty="0"/>
          </a:p>
        </p:txBody>
      </p:sp>
    </p:spTree>
    <p:extLst>
      <p:ext uri="{BB962C8B-B14F-4D97-AF65-F5344CB8AC3E}">
        <p14:creationId xmlns:p14="http://schemas.microsoft.com/office/powerpoint/2010/main" val="2553147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pH</a:t>
            </a:r>
          </a:p>
          <a:p>
            <a:pPr lvl="1"/>
            <a:r>
              <a:rPr lang="en-US" dirty="0" smtClean="0"/>
              <a:t>Measures the level of acidity or alkalinity.</a:t>
            </a:r>
          </a:p>
          <a:p>
            <a:pPr lvl="1"/>
            <a:r>
              <a:rPr lang="en-US" dirty="0" smtClean="0"/>
              <a:t>Lungs and kidneys function to maintain the body’s acid alkaline balance.</a:t>
            </a:r>
          </a:p>
          <a:p>
            <a:pPr lvl="1"/>
            <a:r>
              <a:rPr lang="en-US" dirty="0" smtClean="0"/>
              <a:t>A pH of 7.0 is neutral.  0-6 is acid and 8-14 is alkaline.  Blood pH should range between 7.35 -7.45.  Below 7.35 – the body is in acidosis; above 7.45 – the body is in alkalosis.</a:t>
            </a:r>
          </a:p>
          <a:p>
            <a:pPr lvl="1"/>
            <a:r>
              <a:rPr lang="en-US" dirty="0" smtClean="0"/>
              <a:t>Normal urine pH 5-8 with the average being 6.0 slightly acid.  Urine pH must be measured on a freshly voided specimen because bacteria converts urea to ammonia in urine that has been sitting at room temperature.  This conversion causes the urine to become alkaline and indicate a UTI</a:t>
            </a:r>
            <a:endParaRPr lang="en-US" dirty="0"/>
          </a:p>
        </p:txBody>
      </p:sp>
    </p:spTree>
    <p:extLst>
      <p:ext uri="{BB962C8B-B14F-4D97-AF65-F5344CB8AC3E}">
        <p14:creationId xmlns:p14="http://schemas.microsoft.com/office/powerpoint/2010/main" val="408190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pH</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805" y="2240692"/>
            <a:ext cx="7578811" cy="3257932"/>
          </a:xfrm>
          <a:prstGeom prst="rect">
            <a:avLst/>
          </a:prstGeom>
        </p:spPr>
      </p:pic>
    </p:spTree>
    <p:extLst>
      <p:ext uri="{BB962C8B-B14F-4D97-AF65-F5344CB8AC3E}">
        <p14:creationId xmlns:p14="http://schemas.microsoft.com/office/powerpoint/2010/main" val="4285740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Container</a:t>
            </a:r>
          </a:p>
          <a:p>
            <a:pPr lvl="1"/>
            <a:r>
              <a:rPr lang="en-US" dirty="0" smtClean="0"/>
              <a:t>Important for collection container to be scrupulously clean</a:t>
            </a:r>
          </a:p>
          <a:p>
            <a:pPr lvl="1"/>
            <a:r>
              <a:rPr lang="en-US" dirty="0" smtClean="0"/>
              <a:t>Laboratory should provide specimen container</a:t>
            </a:r>
          </a:p>
          <a:p>
            <a:pPr lvl="2"/>
            <a:r>
              <a:rPr lang="en-US" dirty="0" smtClean="0"/>
              <a:t>Patient should not use jars from home</a:t>
            </a:r>
          </a:p>
          <a:p>
            <a:pPr lvl="2"/>
            <a:r>
              <a:rPr lang="en-US" dirty="0" smtClean="0"/>
              <a:t>Disposable, nonsterile, plastic or coated paper containers are the most common and are available in many sizes with tight fitting lids</a:t>
            </a:r>
          </a:p>
          <a:p>
            <a:pPr lvl="2"/>
            <a:r>
              <a:rPr lang="en-US" dirty="0" smtClean="0"/>
              <a:t>For C&amp;S container must be sterile; and patient must be instructed on how to collect the specimen and how to handle the sterile specimen cup.</a:t>
            </a:r>
          </a:p>
          <a:p>
            <a:pPr lvl="3"/>
            <a:r>
              <a:rPr lang="en-US" dirty="0" smtClean="0"/>
              <a:t>Pliable polyethylene bags with adhesive are used to collect urine from infants and children who are not toilet trained.</a:t>
            </a:r>
          </a:p>
          <a:p>
            <a:pPr lvl="2"/>
            <a:r>
              <a:rPr lang="en-US" dirty="0" smtClean="0"/>
              <a:t>For timed or 24 hour specimens a large, wide mouth plastic container with screw-cap tops are used.</a:t>
            </a:r>
          </a:p>
          <a:p>
            <a:pPr lvl="2"/>
            <a:r>
              <a:rPr lang="en-US" dirty="0" smtClean="0"/>
              <a:t>Most routine UA testing, pregnancy testing and tests for abnormal analytes are performed on urine collected in non sterile containers.</a:t>
            </a:r>
            <a:endParaRPr lang="en-US" dirty="0"/>
          </a:p>
        </p:txBody>
      </p:sp>
    </p:spTree>
    <p:extLst>
      <p:ext uri="{BB962C8B-B14F-4D97-AF65-F5344CB8AC3E}">
        <p14:creationId xmlns:p14="http://schemas.microsoft.com/office/powerpoint/2010/main" val="479281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Glucose</a:t>
            </a:r>
          </a:p>
          <a:p>
            <a:pPr lvl="1"/>
            <a:r>
              <a:rPr lang="en-US" dirty="0" smtClean="0"/>
              <a:t>Not normally found in urine.</a:t>
            </a:r>
          </a:p>
          <a:p>
            <a:pPr lvl="1"/>
            <a:r>
              <a:rPr lang="en-US" dirty="0" smtClean="0"/>
              <a:t>Glucose is filtered into the glomerular filtrate and in renal tubule this substance is reabsorbed into the blood.  However if the level in the blood has surpassed the renal threshold then it cannot be reabsorbed.</a:t>
            </a:r>
          </a:p>
          <a:p>
            <a:pPr lvl="1"/>
            <a:r>
              <a:rPr lang="en-US" dirty="0" smtClean="0"/>
              <a:t>Renal threshold 160 – 180 mg/dL</a:t>
            </a:r>
          </a:p>
          <a:p>
            <a:pPr lvl="1"/>
            <a:r>
              <a:rPr lang="en-US" dirty="0" smtClean="0"/>
              <a:t>Glucose in urine = glycosuria</a:t>
            </a:r>
          </a:p>
          <a:p>
            <a:pPr lvl="1"/>
            <a:r>
              <a:rPr lang="en-US" dirty="0" smtClean="0"/>
              <a:t>Other sugars in urine:  lactose, fructose, galactose and pentose.</a:t>
            </a:r>
          </a:p>
          <a:p>
            <a:pPr lvl="1"/>
            <a:r>
              <a:rPr lang="en-US" dirty="0" smtClean="0"/>
              <a:t>Test strip uses enzymatic reaction using the enzyme glucose oxidase.</a:t>
            </a:r>
          </a:p>
          <a:p>
            <a:pPr lvl="1"/>
            <a:r>
              <a:rPr lang="en-US" dirty="0" smtClean="0"/>
              <a:t>Glucose in urine as a result of diabetes mellitus; also after vigorous exercise or acute emotional stress.</a:t>
            </a:r>
            <a:endParaRPr lang="en-US" dirty="0"/>
          </a:p>
        </p:txBody>
      </p:sp>
    </p:spTree>
    <p:extLst>
      <p:ext uri="{BB962C8B-B14F-4D97-AF65-F5344CB8AC3E}">
        <p14:creationId xmlns:p14="http://schemas.microsoft.com/office/powerpoint/2010/main" val="1373534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Glucose:</a:t>
            </a:r>
          </a:p>
          <a:p>
            <a:pPr lvl="1"/>
            <a:r>
              <a:rPr lang="en-US" dirty="0" smtClean="0"/>
              <a:t>False positive glucose test</a:t>
            </a:r>
          </a:p>
          <a:p>
            <a:pPr lvl="2"/>
            <a:r>
              <a:rPr lang="en-US" dirty="0" smtClean="0"/>
              <a:t>Large quantities of aspirin</a:t>
            </a:r>
          </a:p>
          <a:p>
            <a:pPr lvl="2"/>
            <a:r>
              <a:rPr lang="en-US" dirty="0" smtClean="0"/>
              <a:t>Ascorbic acid (vitamin C)</a:t>
            </a:r>
          </a:p>
          <a:p>
            <a:pPr lvl="2"/>
            <a:r>
              <a:rPr lang="en-US" dirty="0" smtClean="0"/>
              <a:t>Medications containing Levadopa</a:t>
            </a:r>
          </a:p>
          <a:p>
            <a:pPr lvl="1"/>
            <a:r>
              <a:rPr lang="en-US" dirty="0" smtClean="0"/>
              <a:t>Clinitest is a confirmatory test to determine if other sugars or reducing substances  (substances that easily lose electrons) in addition to Glucose are present.</a:t>
            </a:r>
          </a:p>
          <a:p>
            <a:pPr lvl="1"/>
            <a:r>
              <a:rPr lang="en-US" dirty="0" smtClean="0"/>
              <a:t>Galactosemia rare metabolic condition in which the body is not able to convert galactose to glucose resulting in excretion of galactose in the urine.</a:t>
            </a:r>
            <a:endParaRPr lang="en-US" dirty="0"/>
          </a:p>
        </p:txBody>
      </p:sp>
    </p:spTree>
    <p:extLst>
      <p:ext uri="{BB962C8B-B14F-4D97-AF65-F5344CB8AC3E}">
        <p14:creationId xmlns:p14="http://schemas.microsoft.com/office/powerpoint/2010/main" val="2216483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normAutofit fontScale="92500"/>
          </a:bodyPr>
          <a:lstStyle/>
          <a:p>
            <a:r>
              <a:rPr lang="en-US" dirty="0" smtClean="0"/>
              <a:t>Galactosemia</a:t>
            </a:r>
          </a:p>
          <a:p>
            <a:pPr lvl="1"/>
            <a:r>
              <a:rPr lang="en-US" dirty="0" smtClean="0"/>
              <a:t>In infants results in failure to thrive</a:t>
            </a:r>
          </a:p>
          <a:p>
            <a:pPr lvl="2"/>
            <a:r>
              <a:rPr lang="en-US" dirty="0" smtClean="0"/>
              <a:t>Anorexia</a:t>
            </a:r>
          </a:p>
          <a:p>
            <a:pPr lvl="2"/>
            <a:r>
              <a:rPr lang="en-US" dirty="0" smtClean="0"/>
              <a:t>Vomiting and diarrhea</a:t>
            </a:r>
          </a:p>
          <a:p>
            <a:pPr lvl="2"/>
            <a:r>
              <a:rPr lang="en-US" dirty="0" smtClean="0"/>
              <a:t>Enlargement of liver and spleen </a:t>
            </a:r>
          </a:p>
          <a:p>
            <a:pPr lvl="2"/>
            <a:r>
              <a:rPr lang="en-US" dirty="0" smtClean="0"/>
              <a:t>Cirrhosis</a:t>
            </a:r>
          </a:p>
          <a:p>
            <a:pPr lvl="2"/>
            <a:r>
              <a:rPr lang="en-US" dirty="0" smtClean="0"/>
              <a:t>Cataracts and mental retardation</a:t>
            </a:r>
          </a:p>
          <a:p>
            <a:pPr lvl="2"/>
            <a:r>
              <a:rPr lang="en-US" dirty="0" smtClean="0"/>
              <a:t>Extreme cases can result in permanent brain damage and death.</a:t>
            </a:r>
          </a:p>
          <a:p>
            <a:pPr lvl="2"/>
            <a:r>
              <a:rPr lang="en-US" dirty="0" smtClean="0"/>
              <a:t>A positive clinitest and a negative test strip for glucose can indicate galactose in the urine.</a:t>
            </a:r>
          </a:p>
          <a:p>
            <a:pPr lvl="1"/>
            <a:r>
              <a:rPr lang="en-US" dirty="0" smtClean="0"/>
              <a:t>Lactose may be found in the urine of pregnant women and in rare cases fructose  and pentose can be found in urine because of high consumption of honey or fruit.</a:t>
            </a:r>
            <a:endParaRPr lang="en-US" dirty="0"/>
          </a:p>
        </p:txBody>
      </p:sp>
    </p:spTree>
    <p:extLst>
      <p:ext uri="{BB962C8B-B14F-4D97-AF65-F5344CB8AC3E}">
        <p14:creationId xmlns:p14="http://schemas.microsoft.com/office/powerpoint/2010/main" val="3148244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Ketones:</a:t>
            </a:r>
          </a:p>
          <a:p>
            <a:pPr lvl="1"/>
            <a:r>
              <a:rPr lang="en-US" dirty="0" smtClean="0"/>
              <a:t>Product of fat metabolism that are then oxidized by the muscles.</a:t>
            </a:r>
          </a:p>
          <a:p>
            <a:pPr lvl="1"/>
            <a:r>
              <a:rPr lang="en-US" dirty="0" smtClean="0"/>
              <a:t>Excessive fat metabolism leads  to large amounts of ketones that the muscles cannot oxidized.  Large amounts of ketones in blood subsequently is found in the urine:  This is known as ketonuria.</a:t>
            </a:r>
          </a:p>
          <a:p>
            <a:pPr lvl="1"/>
            <a:r>
              <a:rPr lang="en-US" dirty="0" smtClean="0"/>
              <a:t>Ketones and glucose in urine = uncontrolled diabetes mellitus.</a:t>
            </a:r>
          </a:p>
          <a:p>
            <a:pPr lvl="1"/>
            <a:r>
              <a:rPr lang="en-US" dirty="0" smtClean="0"/>
              <a:t>Ketones are acid compounds therefore ketonuria is correlated with a low pH.</a:t>
            </a:r>
          </a:p>
          <a:p>
            <a:pPr lvl="1"/>
            <a:r>
              <a:rPr lang="en-US" dirty="0" smtClean="0"/>
              <a:t>If Glucose, Ketones and acidity are all present in urine this may indicate a condition known as ketoacidosis.  This can lead to diabetic coma.</a:t>
            </a:r>
          </a:p>
          <a:p>
            <a:pPr marL="457200" lvl="1" indent="0">
              <a:buNone/>
            </a:pPr>
            <a:endParaRPr lang="en-US" dirty="0"/>
          </a:p>
        </p:txBody>
      </p:sp>
    </p:spTree>
    <p:extLst>
      <p:ext uri="{BB962C8B-B14F-4D97-AF65-F5344CB8AC3E}">
        <p14:creationId xmlns:p14="http://schemas.microsoft.com/office/powerpoint/2010/main" val="3610681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Ketones:</a:t>
            </a:r>
          </a:p>
          <a:p>
            <a:pPr lvl="1"/>
            <a:r>
              <a:rPr lang="en-US" dirty="0" smtClean="0"/>
              <a:t>Other conditions causing ketonuria</a:t>
            </a:r>
          </a:p>
          <a:p>
            <a:pPr lvl="2"/>
            <a:r>
              <a:rPr lang="en-US" dirty="0" smtClean="0"/>
              <a:t>Fever</a:t>
            </a:r>
          </a:p>
          <a:p>
            <a:pPr lvl="2"/>
            <a:r>
              <a:rPr lang="en-US" dirty="0" smtClean="0"/>
              <a:t>Starvation</a:t>
            </a:r>
          </a:p>
          <a:p>
            <a:pPr lvl="2"/>
            <a:r>
              <a:rPr lang="en-US" dirty="0" smtClean="0"/>
              <a:t>Anorexia</a:t>
            </a:r>
          </a:p>
          <a:p>
            <a:pPr lvl="2"/>
            <a:r>
              <a:rPr lang="en-US" dirty="0" smtClean="0"/>
              <a:t>Prolonged vomiting</a:t>
            </a:r>
          </a:p>
          <a:p>
            <a:pPr lvl="2"/>
            <a:r>
              <a:rPr lang="en-US" dirty="0" smtClean="0"/>
              <a:t>Diets high in fat and low in carbohydrates.</a:t>
            </a:r>
          </a:p>
          <a:p>
            <a:pPr lvl="1"/>
            <a:r>
              <a:rPr lang="en-US" dirty="0" smtClean="0"/>
              <a:t>Ketones evaporate at RT; therefore urine must be tested immediately or tightly capped and refrigerated.</a:t>
            </a:r>
          </a:p>
          <a:p>
            <a:pPr lvl="1"/>
            <a:r>
              <a:rPr lang="en-US" dirty="0" smtClean="0"/>
              <a:t>Confirmatory test for positive test strip is the Acetest.</a:t>
            </a:r>
            <a:endParaRPr lang="en-US" dirty="0"/>
          </a:p>
        </p:txBody>
      </p:sp>
    </p:spTree>
    <p:extLst>
      <p:ext uri="{BB962C8B-B14F-4D97-AF65-F5344CB8AC3E}">
        <p14:creationId xmlns:p14="http://schemas.microsoft.com/office/powerpoint/2010/main" val="551956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Bilirubin</a:t>
            </a:r>
          </a:p>
          <a:p>
            <a:pPr lvl="1"/>
            <a:r>
              <a:rPr lang="en-US" dirty="0" smtClean="0"/>
              <a:t>RBC (lives 120 days)  …..cell dies and releases hemoglobin.</a:t>
            </a:r>
          </a:p>
          <a:p>
            <a:pPr lvl="1"/>
            <a:r>
              <a:rPr lang="en-US" dirty="0" smtClean="0"/>
              <a:t>Heme, a product of hemoglobin decomposition, subsequently breaks down to form bilirubin.  Bilirubin at this point attaches to a protein (albumin) in the blood and is not water soluble and cannot because of its size does pass through the glomerulus.  Once the protein bound bilirubin passes through the liver it becomes water soluble.  It then enters the gall bladder and is excreted into the intestines.  In the intestine it is known as urobilinogen.</a:t>
            </a:r>
          </a:p>
          <a:p>
            <a:pPr lvl="1"/>
            <a:r>
              <a:rPr lang="en-US" dirty="0" smtClean="0"/>
              <a:t>Bilirubin therefore is normally not found in the urine.</a:t>
            </a:r>
          </a:p>
          <a:p>
            <a:pPr lvl="1"/>
            <a:endParaRPr lang="en-US" dirty="0"/>
          </a:p>
        </p:txBody>
      </p:sp>
    </p:spTree>
    <p:extLst>
      <p:ext uri="{BB962C8B-B14F-4D97-AF65-F5344CB8AC3E}">
        <p14:creationId xmlns:p14="http://schemas.microsoft.com/office/powerpoint/2010/main" val="15598465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Bilirubin</a:t>
            </a:r>
          </a:p>
          <a:p>
            <a:pPr lvl="1"/>
            <a:r>
              <a:rPr lang="en-US" dirty="0" smtClean="0"/>
              <a:t>Elevated levels in urine as a result of:</a:t>
            </a:r>
          </a:p>
          <a:p>
            <a:pPr lvl="2"/>
            <a:r>
              <a:rPr lang="en-US" dirty="0" smtClean="0"/>
              <a:t>Hepatitis</a:t>
            </a:r>
          </a:p>
          <a:p>
            <a:pPr lvl="2"/>
            <a:r>
              <a:rPr lang="en-US" dirty="0" smtClean="0"/>
              <a:t>Excessive hemolysis of RBCs</a:t>
            </a:r>
          </a:p>
          <a:p>
            <a:pPr lvl="2"/>
            <a:r>
              <a:rPr lang="en-US" dirty="0" smtClean="0"/>
              <a:t>Liver damage</a:t>
            </a:r>
          </a:p>
          <a:p>
            <a:pPr lvl="2"/>
            <a:r>
              <a:rPr lang="en-US" dirty="0" smtClean="0"/>
              <a:t>Obstruction of the bile ducts.</a:t>
            </a:r>
          </a:p>
          <a:p>
            <a:pPr lvl="1"/>
            <a:r>
              <a:rPr lang="en-US" dirty="0" smtClean="0"/>
              <a:t>Color of urine with excessive Bilirubin can be yellow orange to yellow brown</a:t>
            </a:r>
          </a:p>
          <a:p>
            <a:pPr lvl="1"/>
            <a:r>
              <a:rPr lang="en-US" dirty="0" smtClean="0"/>
              <a:t>Yellow foam when shaken</a:t>
            </a:r>
          </a:p>
          <a:p>
            <a:pPr lvl="1"/>
            <a:r>
              <a:rPr lang="en-US" dirty="0" smtClean="0"/>
              <a:t>A positive test strip for bilirubin can be confirmed with a specific test known for bilirubin </a:t>
            </a:r>
            <a:r>
              <a:rPr lang="en-US" b="1" u="sng" dirty="0" smtClean="0"/>
              <a:t>Ictotest. </a:t>
            </a:r>
            <a:endParaRPr lang="en-US" b="1" u="sng" dirty="0"/>
          </a:p>
        </p:txBody>
      </p:sp>
    </p:spTree>
    <p:extLst>
      <p:ext uri="{BB962C8B-B14F-4D97-AF65-F5344CB8AC3E}">
        <p14:creationId xmlns:p14="http://schemas.microsoft.com/office/powerpoint/2010/main" val="2961288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Urobilinogen:</a:t>
            </a:r>
          </a:p>
          <a:p>
            <a:pPr lvl="1"/>
            <a:r>
              <a:rPr lang="en-US" dirty="0" smtClean="0"/>
              <a:t>Small amounts may be present in the urine.  It is mainly excreted by the intestines in the feces.</a:t>
            </a:r>
          </a:p>
          <a:p>
            <a:pPr lvl="1"/>
            <a:r>
              <a:rPr lang="en-US" dirty="0" smtClean="0"/>
              <a:t>Urobilinogen may be increased:</a:t>
            </a:r>
          </a:p>
          <a:p>
            <a:pPr lvl="2"/>
            <a:r>
              <a:rPr lang="en-US" dirty="0" smtClean="0"/>
              <a:t>Excessive hemolysis of RBCs</a:t>
            </a:r>
          </a:p>
          <a:p>
            <a:pPr lvl="2"/>
            <a:r>
              <a:rPr lang="en-US" dirty="0" smtClean="0"/>
              <a:t>Cirrhosis</a:t>
            </a:r>
          </a:p>
          <a:p>
            <a:pPr lvl="2"/>
            <a:r>
              <a:rPr lang="en-US" dirty="0" smtClean="0"/>
              <a:t>Infectious mononucleosis</a:t>
            </a:r>
          </a:p>
          <a:p>
            <a:pPr lvl="2"/>
            <a:r>
              <a:rPr lang="en-US" dirty="0" smtClean="0"/>
              <a:t>Congestive heart failure.</a:t>
            </a:r>
            <a:endParaRPr lang="en-US" dirty="0"/>
          </a:p>
        </p:txBody>
      </p:sp>
    </p:spTree>
    <p:extLst>
      <p:ext uri="{BB962C8B-B14F-4D97-AF65-F5344CB8AC3E}">
        <p14:creationId xmlns:p14="http://schemas.microsoft.com/office/powerpoint/2010/main" val="2174154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Blood</a:t>
            </a:r>
          </a:p>
          <a:p>
            <a:pPr lvl="1"/>
            <a:r>
              <a:rPr lang="en-US" dirty="0" smtClean="0"/>
              <a:t>Three types of blood components give positive reagent strip reaction for blood.</a:t>
            </a:r>
          </a:p>
          <a:p>
            <a:pPr lvl="2"/>
            <a:r>
              <a:rPr lang="en-US" dirty="0" smtClean="0"/>
              <a:t>Intact RBCs = Hematuria; usually occurs with UTI associated with bleeding, such as cystitis and urethritis.  Kidney stones, tumors and lesions may also cause bleeding.</a:t>
            </a:r>
          </a:p>
          <a:p>
            <a:pPr lvl="2"/>
            <a:r>
              <a:rPr lang="en-US" dirty="0" smtClean="0"/>
              <a:t>Hemoglobin =  hemoglobinuria; caused by transfusion reactions, malaria, drug reactions, snake bites and severe burns.  Because it is the result of hemolyzed RBCs that are no longer visible it is termed “Occult Blood”.</a:t>
            </a:r>
          </a:p>
          <a:p>
            <a:pPr lvl="2"/>
            <a:r>
              <a:rPr lang="en-US" dirty="0" smtClean="0"/>
              <a:t>Myoglobin = an oxygen storing pigment of muscle tissue, can be found in urine after massive muscle injury, physical trauma or electrical injury.</a:t>
            </a:r>
            <a:endParaRPr lang="en-US" dirty="0"/>
          </a:p>
        </p:txBody>
      </p:sp>
    </p:spTree>
    <p:extLst>
      <p:ext uri="{BB962C8B-B14F-4D97-AF65-F5344CB8AC3E}">
        <p14:creationId xmlns:p14="http://schemas.microsoft.com/office/powerpoint/2010/main" val="1977796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Protein</a:t>
            </a:r>
          </a:p>
          <a:p>
            <a:pPr lvl="1"/>
            <a:r>
              <a:rPr lang="en-US" dirty="0" smtClean="0"/>
              <a:t>One of the first signs of renal disease is proteinuria….large amounts of protein in the urine.</a:t>
            </a:r>
          </a:p>
          <a:p>
            <a:pPr lvl="1"/>
            <a:r>
              <a:rPr lang="en-US" dirty="0" smtClean="0"/>
              <a:t>Normally proteins are too large to pass through the glomerulus.</a:t>
            </a:r>
          </a:p>
          <a:p>
            <a:pPr lvl="1"/>
            <a:r>
              <a:rPr lang="en-US" dirty="0" smtClean="0"/>
              <a:t>Small amounts of protein may be present in urine and not be pathogenic for example:</a:t>
            </a:r>
          </a:p>
          <a:p>
            <a:pPr lvl="2"/>
            <a:r>
              <a:rPr lang="en-US" dirty="0" smtClean="0"/>
              <a:t>Fever</a:t>
            </a:r>
          </a:p>
          <a:p>
            <a:pPr lvl="2"/>
            <a:r>
              <a:rPr lang="en-US" dirty="0" smtClean="0"/>
              <a:t>Exposure to heat or cold</a:t>
            </a:r>
          </a:p>
          <a:p>
            <a:pPr lvl="2"/>
            <a:r>
              <a:rPr lang="en-US" dirty="0" smtClean="0"/>
              <a:t>Excessive exercise</a:t>
            </a:r>
          </a:p>
          <a:p>
            <a:pPr lvl="2"/>
            <a:r>
              <a:rPr lang="en-US" dirty="0" smtClean="0"/>
              <a:t>Emotional stress</a:t>
            </a:r>
            <a:endParaRPr lang="en-US" dirty="0"/>
          </a:p>
        </p:txBody>
      </p:sp>
    </p:spTree>
    <p:extLst>
      <p:ext uri="{BB962C8B-B14F-4D97-AF65-F5344CB8AC3E}">
        <p14:creationId xmlns:p14="http://schemas.microsoft.com/office/powerpoint/2010/main" val="3083339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a:xfrm>
            <a:off x="838200" y="1441622"/>
            <a:ext cx="10515600" cy="5066270"/>
          </a:xfrm>
        </p:spPr>
        <p:txBody>
          <a:bodyPr/>
          <a:lstStyle/>
          <a:p>
            <a:r>
              <a:rPr lang="en-US" dirty="0" smtClean="0"/>
              <a:t>Containers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264" y="2615127"/>
            <a:ext cx="1666875" cy="2352675"/>
          </a:xfrm>
          <a:prstGeom prst="rect">
            <a:avLst/>
          </a:prstGeom>
        </p:spPr>
      </p:pic>
      <p:sp>
        <p:nvSpPr>
          <p:cNvPr id="5" name="TextBox 4"/>
          <p:cNvSpPr txBox="1"/>
          <p:nvPr/>
        </p:nvSpPr>
        <p:spPr>
          <a:xfrm>
            <a:off x="2875005" y="3731741"/>
            <a:ext cx="2660822" cy="369332"/>
          </a:xfrm>
          <a:prstGeom prst="rect">
            <a:avLst/>
          </a:prstGeom>
          <a:noFill/>
        </p:spPr>
        <p:txBody>
          <a:bodyPr wrap="square" rtlCol="0">
            <a:spAutoFit/>
          </a:bodyPr>
          <a:lstStyle/>
          <a:p>
            <a:r>
              <a:rPr lang="en-US" dirty="0" smtClean="0"/>
              <a:t>24 hour urine container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453" y="2119677"/>
            <a:ext cx="1724025" cy="1209675"/>
          </a:xfrm>
          <a:prstGeom prst="rect">
            <a:avLst/>
          </a:prstGeom>
        </p:spPr>
      </p:pic>
      <p:sp>
        <p:nvSpPr>
          <p:cNvPr id="7" name="TextBox 6"/>
          <p:cNvSpPr txBox="1"/>
          <p:nvPr/>
        </p:nvSpPr>
        <p:spPr>
          <a:xfrm>
            <a:off x="5881816" y="2207741"/>
            <a:ext cx="1952367" cy="369332"/>
          </a:xfrm>
          <a:prstGeom prst="rect">
            <a:avLst/>
          </a:prstGeom>
          <a:noFill/>
        </p:spPr>
        <p:txBody>
          <a:bodyPr wrap="square" rtlCol="0">
            <a:spAutoFit/>
          </a:bodyPr>
          <a:lstStyle/>
          <a:p>
            <a:r>
              <a:rPr lang="en-US" dirty="0" smtClean="0"/>
              <a:t>Pediatric collection</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911" y="3510349"/>
            <a:ext cx="1524000" cy="1600200"/>
          </a:xfrm>
          <a:prstGeom prst="rect">
            <a:avLst/>
          </a:prstGeom>
        </p:spPr>
      </p:pic>
      <p:sp>
        <p:nvSpPr>
          <p:cNvPr id="9" name="TextBox 8"/>
          <p:cNvSpPr txBox="1"/>
          <p:nvPr/>
        </p:nvSpPr>
        <p:spPr>
          <a:xfrm>
            <a:off x="5420496" y="5214551"/>
            <a:ext cx="2924433" cy="369332"/>
          </a:xfrm>
          <a:prstGeom prst="rect">
            <a:avLst/>
          </a:prstGeom>
          <a:noFill/>
        </p:spPr>
        <p:txBody>
          <a:bodyPr wrap="square" rtlCol="0">
            <a:spAutoFit/>
          </a:bodyPr>
          <a:lstStyle/>
          <a:p>
            <a:r>
              <a:rPr lang="en-US" dirty="0" smtClean="0"/>
              <a:t>Sterile collection for C&amp;S</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503" y="5181001"/>
            <a:ext cx="1114425" cy="1114425"/>
          </a:xfrm>
          <a:prstGeom prst="rect">
            <a:avLst/>
          </a:prstGeom>
        </p:spPr>
      </p:pic>
      <p:sp>
        <p:nvSpPr>
          <p:cNvPr id="11" name="TextBox 10"/>
          <p:cNvSpPr txBox="1"/>
          <p:nvPr/>
        </p:nvSpPr>
        <p:spPr>
          <a:xfrm>
            <a:off x="2405449" y="5583883"/>
            <a:ext cx="2471351" cy="369332"/>
          </a:xfrm>
          <a:prstGeom prst="rect">
            <a:avLst/>
          </a:prstGeom>
          <a:noFill/>
        </p:spPr>
        <p:txBody>
          <a:bodyPr wrap="square" rtlCol="0">
            <a:spAutoFit/>
          </a:bodyPr>
          <a:lstStyle/>
          <a:p>
            <a:r>
              <a:rPr lang="en-US" dirty="0" smtClean="0"/>
              <a:t>Non sterile container</a:t>
            </a:r>
            <a:endParaRPr lang="en-US" dirty="0"/>
          </a:p>
        </p:txBody>
      </p:sp>
    </p:spTree>
    <p:extLst>
      <p:ext uri="{BB962C8B-B14F-4D97-AF65-F5344CB8AC3E}">
        <p14:creationId xmlns:p14="http://schemas.microsoft.com/office/powerpoint/2010/main" val="3812053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normAutofit lnSpcReduction="10000"/>
          </a:bodyPr>
          <a:lstStyle/>
          <a:p>
            <a:r>
              <a:rPr lang="en-US" dirty="0" smtClean="0"/>
              <a:t>Protein found in urine </a:t>
            </a:r>
          </a:p>
          <a:p>
            <a:pPr lvl="1"/>
            <a:r>
              <a:rPr lang="en-US" dirty="0" smtClean="0"/>
              <a:t>Albumin -  Strenuous physical exercise; emotional stress; pregnancy; Infection, Glomerulonephritis; neonates first week.</a:t>
            </a:r>
          </a:p>
          <a:p>
            <a:pPr lvl="1"/>
            <a:r>
              <a:rPr lang="en-US" dirty="0" smtClean="0"/>
              <a:t>Globulins – Glomerulonephritis; renal tubular dysfunction</a:t>
            </a:r>
          </a:p>
          <a:p>
            <a:pPr lvl="1"/>
            <a:r>
              <a:rPr lang="en-US" dirty="0" smtClean="0"/>
              <a:t>Hemoglobin – Hematuria; Hemoglobinuria</a:t>
            </a:r>
          </a:p>
          <a:p>
            <a:pPr lvl="1"/>
            <a:r>
              <a:rPr lang="en-US" dirty="0" smtClean="0"/>
              <a:t>Nucleoprotein – White blood cells in urine; Epithelial cells in urine.</a:t>
            </a:r>
          </a:p>
          <a:p>
            <a:pPr lvl="1"/>
            <a:r>
              <a:rPr lang="en-US" dirty="0" smtClean="0"/>
              <a:t>Bence Jones – multiple myeloma; leukemia</a:t>
            </a:r>
          </a:p>
          <a:p>
            <a:pPr lvl="1"/>
            <a:r>
              <a:rPr lang="en-US" dirty="0" smtClean="0"/>
              <a:t>In addition pregnant women are routinely checked for protein in the urine because it may be a sign of preeclampsia.</a:t>
            </a:r>
          </a:p>
          <a:p>
            <a:r>
              <a:rPr lang="en-US" dirty="0" smtClean="0"/>
              <a:t>Correlating protein with Specific Gravity is important because urine with a low Specific Gravity showing a trace or small amount of protein may be significant.</a:t>
            </a:r>
          </a:p>
          <a:p>
            <a:pPr lvl="1"/>
            <a:endParaRPr lang="en-US" dirty="0"/>
          </a:p>
        </p:txBody>
      </p:sp>
    </p:spTree>
    <p:extLst>
      <p:ext uri="{BB962C8B-B14F-4D97-AF65-F5344CB8AC3E}">
        <p14:creationId xmlns:p14="http://schemas.microsoft.com/office/powerpoint/2010/main" val="1345265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Nitrites</a:t>
            </a:r>
          </a:p>
          <a:p>
            <a:pPr lvl="1"/>
            <a:r>
              <a:rPr lang="en-US" dirty="0" smtClean="0"/>
              <a:t>Nitrates are converted to nitrites by some bacteria</a:t>
            </a:r>
          </a:p>
          <a:p>
            <a:pPr lvl="1"/>
            <a:r>
              <a:rPr lang="en-US" dirty="0" smtClean="0"/>
              <a:t>First morning specimen needed for this test because urine is held in bladder for 4-5 hours giving bacteria time to convert nitrates to nitrites.</a:t>
            </a:r>
          </a:p>
          <a:p>
            <a:pPr lvl="1"/>
            <a:r>
              <a:rPr lang="en-US" dirty="0" smtClean="0"/>
              <a:t>Urine should not be left standing because bacterial contaminants can convert the nitrates to nitrites resulting in a false positive reaction.</a:t>
            </a:r>
          </a:p>
          <a:p>
            <a:pPr lvl="1"/>
            <a:r>
              <a:rPr lang="en-US" dirty="0" smtClean="0"/>
              <a:t>A positive nitrite test is usually correlated with a positive leukocyte test.</a:t>
            </a:r>
          </a:p>
          <a:p>
            <a:pPr lvl="1"/>
            <a:endParaRPr lang="en-US" dirty="0"/>
          </a:p>
        </p:txBody>
      </p:sp>
    </p:spTree>
    <p:extLst>
      <p:ext uri="{BB962C8B-B14F-4D97-AF65-F5344CB8AC3E}">
        <p14:creationId xmlns:p14="http://schemas.microsoft.com/office/powerpoint/2010/main" val="2250565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Urinalysis</a:t>
            </a:r>
          </a:p>
        </p:txBody>
      </p:sp>
      <p:sp>
        <p:nvSpPr>
          <p:cNvPr id="3" name="Content Placeholder 2"/>
          <p:cNvSpPr>
            <a:spLocks noGrp="1"/>
          </p:cNvSpPr>
          <p:nvPr>
            <p:ph idx="1"/>
          </p:nvPr>
        </p:nvSpPr>
        <p:spPr/>
        <p:txBody>
          <a:bodyPr/>
          <a:lstStyle/>
          <a:p>
            <a:r>
              <a:rPr lang="en-US" dirty="0" smtClean="0"/>
              <a:t>Leukocytes:</a:t>
            </a:r>
          </a:p>
          <a:p>
            <a:pPr lvl="1"/>
            <a:r>
              <a:rPr lang="en-US" dirty="0" smtClean="0"/>
              <a:t>Determines the presence of leukocytes (WBC).</a:t>
            </a:r>
          </a:p>
          <a:p>
            <a:pPr lvl="1"/>
            <a:r>
              <a:rPr lang="en-US" dirty="0" smtClean="0"/>
              <a:t>Strip tests for esterase which is produced by lysed granulocytic WBC.</a:t>
            </a:r>
          </a:p>
          <a:p>
            <a:pPr lvl="1"/>
            <a:r>
              <a:rPr lang="en-US" dirty="0" smtClean="0"/>
              <a:t>Presence of WBCs usually indicates a URI and should be correlated with a nitrite test.</a:t>
            </a:r>
            <a:endParaRPr lang="en-US" dirty="0"/>
          </a:p>
        </p:txBody>
      </p:sp>
    </p:spTree>
    <p:extLst>
      <p:ext uri="{BB962C8B-B14F-4D97-AF65-F5344CB8AC3E}">
        <p14:creationId xmlns:p14="http://schemas.microsoft.com/office/powerpoint/2010/main" val="27455197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1351" y="1690688"/>
            <a:ext cx="7051589" cy="4486275"/>
          </a:xfrm>
        </p:spPr>
      </p:pic>
    </p:spTree>
    <p:extLst>
      <p:ext uri="{BB962C8B-B14F-4D97-AF65-F5344CB8AC3E}">
        <p14:creationId xmlns:p14="http://schemas.microsoft.com/office/powerpoint/2010/main" val="3664962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p:txBody>
          <a:bodyPr/>
          <a:lstStyle/>
          <a:p>
            <a:r>
              <a:rPr lang="en-US" dirty="0" smtClean="0"/>
              <a:t>Methods of Specimen Collection:</a:t>
            </a:r>
          </a:p>
          <a:p>
            <a:pPr lvl="1"/>
            <a:r>
              <a:rPr lang="en-US" dirty="0" smtClean="0"/>
              <a:t>Random specimen: freshly voided urine collected in clean containers.</a:t>
            </a:r>
          </a:p>
          <a:p>
            <a:pPr lvl="1"/>
            <a:r>
              <a:rPr lang="en-US" dirty="0" smtClean="0"/>
              <a:t>First morning specimen:  Collected when the patient arises in the morning.</a:t>
            </a:r>
          </a:p>
          <a:p>
            <a:pPr lvl="2"/>
            <a:r>
              <a:rPr lang="en-US" dirty="0" smtClean="0"/>
              <a:t>Most concentrated and best for nitrite and protein determination, bacterial culture, pregnancy testing and microscopic examination.</a:t>
            </a:r>
          </a:p>
          <a:p>
            <a:pPr lvl="1"/>
            <a:r>
              <a:rPr lang="en-US" dirty="0" smtClean="0"/>
              <a:t>2 Hour post-prandial urine specimens:  Collected 2 hours after a meal</a:t>
            </a:r>
          </a:p>
          <a:p>
            <a:pPr lvl="2"/>
            <a:r>
              <a:rPr lang="en-US" dirty="0" smtClean="0"/>
              <a:t>Used for diabetes screening and for home diabetes testing programs.</a:t>
            </a:r>
          </a:p>
          <a:p>
            <a:pPr lvl="1"/>
            <a:r>
              <a:rPr lang="en-US" dirty="0" smtClean="0"/>
              <a:t>24 hour urine specimen – collected over a 24 hour period</a:t>
            </a:r>
          </a:p>
          <a:p>
            <a:pPr lvl="2"/>
            <a:r>
              <a:rPr lang="en-US" dirty="0" smtClean="0"/>
              <a:t>Useful for quantitative chemical analysis such as hormone levels and creatinine clearance rates (evaluation of glomerular filtration rate of the kidneys)</a:t>
            </a:r>
            <a:endParaRPr lang="en-US" dirty="0"/>
          </a:p>
        </p:txBody>
      </p:sp>
    </p:spTree>
    <p:extLst>
      <p:ext uri="{BB962C8B-B14F-4D97-AF65-F5344CB8AC3E}">
        <p14:creationId xmlns:p14="http://schemas.microsoft.com/office/powerpoint/2010/main" val="2704490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p:txBody>
          <a:bodyPr>
            <a:normAutofit/>
          </a:bodyPr>
          <a:lstStyle/>
          <a:p>
            <a:r>
              <a:rPr lang="en-US" dirty="0" smtClean="0"/>
              <a:t>Methods of collection:</a:t>
            </a:r>
          </a:p>
          <a:p>
            <a:pPr lvl="1"/>
            <a:r>
              <a:rPr lang="en-US" dirty="0" smtClean="0"/>
              <a:t>Clean catch mid-stream specimen (CCMS) useful for UA and C&amp;S</a:t>
            </a:r>
          </a:p>
          <a:p>
            <a:pPr lvl="1"/>
            <a:r>
              <a:rPr lang="en-US" dirty="0" smtClean="0"/>
              <a:t>Catheterized specimens – Physician, PA, Nurse must insert a sterile catheter into bladder to collect specimen.</a:t>
            </a:r>
          </a:p>
          <a:p>
            <a:pPr lvl="1"/>
            <a:r>
              <a:rPr lang="en-US" dirty="0" smtClean="0"/>
              <a:t>Suprapubic specimen:  collected with needle inserted directly into the bladder.</a:t>
            </a:r>
          </a:p>
          <a:p>
            <a:r>
              <a:rPr lang="en-US" dirty="0" smtClean="0"/>
              <a:t>Specimen</a:t>
            </a:r>
          </a:p>
          <a:p>
            <a:pPr lvl="1"/>
            <a:r>
              <a:rPr lang="en-US" dirty="0" smtClean="0"/>
              <a:t>Minimum volume = 12mL but 50mL is preferred.</a:t>
            </a:r>
          </a:p>
          <a:p>
            <a:pPr lvl="1"/>
            <a:r>
              <a:rPr lang="en-US" dirty="0" smtClean="0"/>
              <a:t>Imperative patient receive adequate verbal and / or written instructions.</a:t>
            </a:r>
          </a:p>
          <a:p>
            <a:pPr lvl="1"/>
            <a:r>
              <a:rPr lang="en-US" dirty="0" smtClean="0"/>
              <a:t>Rule of thumb or easiest directions for the patient are to ask the person to “Fill the container halfway”.</a:t>
            </a:r>
            <a:endParaRPr lang="en-US" dirty="0"/>
          </a:p>
        </p:txBody>
      </p:sp>
    </p:spTree>
    <p:extLst>
      <p:ext uri="{BB962C8B-B14F-4D97-AF65-F5344CB8AC3E}">
        <p14:creationId xmlns:p14="http://schemas.microsoft.com/office/powerpoint/2010/main" val="2796919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p:txBody>
          <a:bodyPr/>
          <a:lstStyle/>
          <a:p>
            <a:r>
              <a:rPr lang="en-US" dirty="0" smtClean="0"/>
              <a:t>Handling and Transport of Specimens</a:t>
            </a:r>
          </a:p>
          <a:p>
            <a:pPr lvl="1"/>
            <a:r>
              <a:rPr lang="en-US" dirty="0" smtClean="0"/>
              <a:t>Chemical and cellular components of urine change if the urine is allowed to stand at room temperature (RT).</a:t>
            </a:r>
          </a:p>
          <a:p>
            <a:pPr lvl="1"/>
            <a:r>
              <a:rPr lang="en-US" dirty="0" smtClean="0"/>
              <a:t>Specimens refrigerated and processed within 1 hour of collection.</a:t>
            </a:r>
          </a:p>
          <a:p>
            <a:pPr lvl="2"/>
            <a:r>
              <a:rPr lang="en-US" dirty="0" smtClean="0"/>
              <a:t>NOTE:  Specimen must come to RT when testing with chemistry strips as some of the elements are temperature dependent.</a:t>
            </a:r>
          </a:p>
          <a:p>
            <a:pPr lvl="1"/>
            <a:r>
              <a:rPr lang="en-US" dirty="0" smtClean="0"/>
              <a:t>Transported specimens to a referral lab – specimens transported in evacuated transport tubes which contains preservatives and look similar to blood collection tubes.  7-8 mL of urine can be collected into the tubes.</a:t>
            </a:r>
            <a:endParaRPr lang="en-US" dirty="0"/>
          </a:p>
        </p:txBody>
      </p:sp>
    </p:spTree>
    <p:extLst>
      <p:ext uri="{BB962C8B-B14F-4D97-AF65-F5344CB8AC3E}">
        <p14:creationId xmlns:p14="http://schemas.microsoft.com/office/powerpoint/2010/main" val="2772902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Changes in Urine at RT</a:t>
            </a:r>
          </a:p>
          <a:p>
            <a:pPr lvl="1"/>
            <a:r>
              <a:rPr lang="en-US" dirty="0" smtClean="0"/>
              <a:t>Clarity		Becomes cloudy as crystals precipitate and bacteria multiply</a:t>
            </a:r>
          </a:p>
          <a:p>
            <a:pPr lvl="1"/>
            <a:r>
              <a:rPr lang="en-US" dirty="0" smtClean="0"/>
              <a:t>Color		May change if pH becomes alkaline</a:t>
            </a:r>
          </a:p>
          <a:p>
            <a:pPr lvl="1"/>
            <a:r>
              <a:rPr lang="en-US" dirty="0" smtClean="0"/>
              <a:t>pH		Becomes alkaline as bacteria form ammonia from urea</a:t>
            </a:r>
          </a:p>
          <a:p>
            <a:pPr lvl="1"/>
            <a:r>
              <a:rPr lang="en-US" dirty="0" smtClean="0"/>
              <a:t>Ketones		Decrease because of evaporation</a:t>
            </a:r>
          </a:p>
          <a:p>
            <a:pPr lvl="1"/>
            <a:r>
              <a:rPr lang="en-US" dirty="0" smtClean="0"/>
              <a:t>Bilirubin /urobilinogen</a:t>
            </a:r>
          </a:p>
          <a:p>
            <a:pPr lvl="1"/>
            <a:r>
              <a:rPr lang="en-US" dirty="0" smtClean="0"/>
              <a:t>Blood		May hemolyze; false positive results are possible because of 			bacterial peroxidase</a:t>
            </a:r>
          </a:p>
          <a:p>
            <a:pPr lvl="1"/>
            <a:r>
              <a:rPr lang="en-US" dirty="0" smtClean="0"/>
              <a:t>Nitrite		May become positive as bacteria multiply and reduce nitrate.</a:t>
            </a:r>
          </a:p>
          <a:p>
            <a:pPr lvl="1"/>
            <a:r>
              <a:rPr lang="en-US" dirty="0" smtClean="0"/>
              <a:t>Casts		Lyse or dissolve in alkaline urine</a:t>
            </a:r>
          </a:p>
          <a:p>
            <a:pPr lvl="1"/>
            <a:r>
              <a:rPr lang="en-US" dirty="0" smtClean="0"/>
              <a:t>Cells		Lyse or dissolve in alkaline urine</a:t>
            </a:r>
            <a:endParaRPr lang="en-US" dirty="0"/>
          </a:p>
        </p:txBody>
      </p:sp>
    </p:spTree>
    <p:extLst>
      <p:ext uri="{BB962C8B-B14F-4D97-AF65-F5344CB8AC3E}">
        <p14:creationId xmlns:p14="http://schemas.microsoft.com/office/powerpoint/2010/main" val="4015837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 Urinalysis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Bacteria		Multiply twofold approximately every 20 minutes</a:t>
            </a:r>
          </a:p>
          <a:p>
            <a:r>
              <a:rPr lang="en-US" dirty="0" smtClean="0"/>
              <a:t>Yeasts		Multiply</a:t>
            </a:r>
          </a:p>
          <a:p>
            <a:r>
              <a:rPr lang="en-US" dirty="0" smtClean="0"/>
              <a:t>Crystals		Precipitate as urine cools; may dissolve if pH 				changes.</a:t>
            </a:r>
            <a:endParaRPr lang="en-US" dirty="0"/>
          </a:p>
        </p:txBody>
      </p:sp>
    </p:spTree>
    <p:extLst>
      <p:ext uri="{BB962C8B-B14F-4D97-AF65-F5344CB8AC3E}">
        <p14:creationId xmlns:p14="http://schemas.microsoft.com/office/powerpoint/2010/main" val="387902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641</TotalTime>
  <Words>3023</Words>
  <Application>Microsoft Office PowerPoint</Application>
  <PresentationFormat>Widescreen</PresentationFormat>
  <Paragraphs>310</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Century Gothic</vt:lpstr>
      <vt:lpstr>Wingdings 3</vt:lpstr>
      <vt:lpstr>Wisp</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Routine Urinalysis</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Routine Urinalysis</dc:title>
  <dc:creator>Constance Mollo</dc:creator>
  <cp:lastModifiedBy>Constance Mollo</cp:lastModifiedBy>
  <cp:revision>39</cp:revision>
  <dcterms:created xsi:type="dcterms:W3CDTF">2014-09-10T21:00:36Z</dcterms:created>
  <dcterms:modified xsi:type="dcterms:W3CDTF">2014-09-16T18:46:48Z</dcterms:modified>
</cp:coreProperties>
</file>