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46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10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4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9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42522C-6564-4499-8F13-62CDF4D83B20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F6749E-DC00-489A-A6B0-B44E0DB1C9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zEpUQkQ-uK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of the Urinary Tract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78" y="4036952"/>
            <a:ext cx="2430163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20" y="1623527"/>
            <a:ext cx="11252887" cy="4627983"/>
          </a:xfrm>
        </p:spPr>
      </p:pic>
    </p:spTree>
    <p:extLst>
      <p:ext uri="{BB962C8B-B14F-4D97-AF65-F5344CB8AC3E}">
        <p14:creationId xmlns:p14="http://schemas.microsoft.com/office/powerpoint/2010/main" val="13290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and Flow of 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Kidney selectively excretes or retains substances according the body’s needs and renal thresholds.</a:t>
            </a:r>
          </a:p>
          <a:p>
            <a:r>
              <a:rPr lang="en-US" dirty="0" smtClean="0"/>
              <a:t>Approximately 1,200 mL of blood flows through the kidneys each minute.</a:t>
            </a:r>
            <a:endParaRPr lang="en-US" dirty="0"/>
          </a:p>
          <a:p>
            <a:r>
              <a:rPr lang="en-US" dirty="0" smtClean="0"/>
              <a:t>Nephron:  Basic unit of kidney where urine is formed</a:t>
            </a:r>
            <a:br>
              <a:rPr lang="en-US" dirty="0" smtClean="0"/>
            </a:br>
            <a:r>
              <a:rPr lang="en-US" dirty="0" smtClean="0"/>
              <a:t>	Urine formed by three mechanisms</a:t>
            </a:r>
          </a:p>
          <a:p>
            <a:pPr lvl="2"/>
            <a:r>
              <a:rPr lang="en-US" dirty="0" smtClean="0"/>
              <a:t>Filtration</a:t>
            </a:r>
          </a:p>
          <a:p>
            <a:pPr lvl="2"/>
            <a:r>
              <a:rPr lang="en-US" dirty="0" smtClean="0"/>
              <a:t>Reabsorption</a:t>
            </a:r>
          </a:p>
          <a:p>
            <a:pPr lvl="2"/>
            <a:r>
              <a:rPr lang="en-US" dirty="0" smtClean="0"/>
              <a:t>Secretion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32" y="3961199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and Flow of 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Filtration:  the process by which fluids and dissolved substances in the blood are forced through the pores of the glomerulus into the glomerular capsule by hydrostatic pressure.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Filtration:</a:t>
            </a:r>
          </a:p>
          <a:p>
            <a:pPr lvl="1"/>
            <a:r>
              <a:rPr lang="en-US" dirty="0" smtClean="0"/>
              <a:t>Substances:  water, salts, sugar and nitrogen waste products (urea, creatinine and uric acid) pass through the pores.</a:t>
            </a:r>
            <a:endParaRPr lang="en-US" dirty="0"/>
          </a:p>
          <a:p>
            <a:pPr lvl="1"/>
            <a:r>
              <a:rPr lang="en-US" dirty="0" smtClean="0"/>
              <a:t>Substances:  RBCs, and proteins are too large therefore remain in the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and Flow of 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Reabsorption: Process by which some of the substances that flow through the renal tubules that are needed by the body cross back into the blood by the </a:t>
            </a:r>
            <a:r>
              <a:rPr lang="en-US" dirty="0" err="1"/>
              <a:t>peritubular</a:t>
            </a:r>
            <a:r>
              <a:rPr lang="en-US" dirty="0"/>
              <a:t> capillaries surrounding the tubules.</a:t>
            </a:r>
          </a:p>
          <a:p>
            <a:pPr lvl="1"/>
            <a:r>
              <a:rPr lang="en-US" dirty="0"/>
              <a:t>Examples:  glucose, water, electrolytes</a:t>
            </a:r>
            <a:r>
              <a:rPr lang="en-US" dirty="0" smtClean="0"/>
              <a:t>. (Electrolytes: elements or compounds that form positively or negatively charged ions that when dissolved, can conduct electricity.)</a:t>
            </a:r>
          </a:p>
          <a:p>
            <a:pPr lvl="1"/>
            <a:r>
              <a:rPr lang="en-US" dirty="0" smtClean="0"/>
              <a:t>When blood levels of a substance such as glucose reach a point at which no more can be reabsorbed, the substance is excreted in the urine….Renal Thresholds:  levels at which substances cannot be reabsorbed by the renal tubules and therefore excreted in the urine.</a:t>
            </a:r>
          </a:p>
          <a:p>
            <a:pPr lvl="2"/>
            <a:r>
              <a:rPr lang="en-US" dirty="0" smtClean="0"/>
              <a:t>FYI:  Renal threshold for glucose = 160 -180 mg/</a:t>
            </a:r>
            <a:r>
              <a:rPr lang="en-US" dirty="0" err="1" smtClean="0"/>
              <a:t>dL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and Flow of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Secretion:  Final process in the formation of urine.</a:t>
            </a:r>
          </a:p>
          <a:p>
            <a:pPr lvl="1"/>
            <a:r>
              <a:rPr lang="en-US" dirty="0" smtClean="0"/>
              <a:t>Substances are carried from the </a:t>
            </a:r>
            <a:r>
              <a:rPr lang="en-US" dirty="0" err="1" smtClean="0"/>
              <a:t>peritubular</a:t>
            </a:r>
            <a:r>
              <a:rPr lang="en-US" dirty="0" smtClean="0"/>
              <a:t> capillaries into the renal tubules.</a:t>
            </a:r>
          </a:p>
          <a:p>
            <a:pPr lvl="1"/>
            <a:r>
              <a:rPr lang="en-US" dirty="0" smtClean="0"/>
              <a:t>Examples:  Metabolized drugs, potassium, and hydrogen ions are examples of substances that are secreted into the urine.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and Flow of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of Blood and Urine through the kidneys:</a:t>
            </a:r>
          </a:p>
          <a:p>
            <a:pPr lvl="1"/>
            <a:r>
              <a:rPr lang="en-US" dirty="0" smtClean="0"/>
              <a:t>Blood carried into the kidney by the renal artery</a:t>
            </a:r>
          </a:p>
          <a:p>
            <a:pPr lvl="1"/>
            <a:r>
              <a:rPr lang="en-US" dirty="0" smtClean="0"/>
              <a:t>Renal artery branches into the afferent arterioles.</a:t>
            </a:r>
          </a:p>
          <a:p>
            <a:pPr lvl="1"/>
            <a:r>
              <a:rPr lang="en-US" dirty="0" smtClean="0"/>
              <a:t>Afferent arterioles carry blood into the capillaries of the glomerulus.</a:t>
            </a:r>
          </a:p>
          <a:p>
            <a:pPr lvl="1"/>
            <a:r>
              <a:rPr lang="en-US" dirty="0" smtClean="0"/>
              <a:t>Efferent arterioles carry blood out of the glomerulus.</a:t>
            </a:r>
          </a:p>
          <a:p>
            <a:pPr lvl="1"/>
            <a:r>
              <a:rPr lang="en-US" dirty="0" smtClean="0"/>
              <a:t>Glomerular filtrate is collected in the glomerular capsule (Bowman’s) and flows through the proximal convoluted tubules to the nephron loop.</a:t>
            </a:r>
          </a:p>
          <a:p>
            <a:pPr lvl="1"/>
            <a:r>
              <a:rPr lang="en-US" dirty="0" smtClean="0"/>
              <a:t>Then to the distal convoluted loop, the collecting tubule, the collection duct, and finally to the calyces of the renal pelvis.</a:t>
            </a:r>
          </a:p>
          <a:p>
            <a:pPr lvl="1"/>
            <a:r>
              <a:rPr lang="en-US" dirty="0" smtClean="0"/>
              <a:t>The filtrate then flows into the hollow renal pelvis and at this point is called urine.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urine then passes through the ureters to the urinary bladder.</a:t>
            </a:r>
          </a:p>
          <a:p>
            <a:r>
              <a:rPr lang="en-US" dirty="0" smtClean="0"/>
              <a:t>Urine is stored in the bladder until released by a process known as urination, voiding  or micturition.</a:t>
            </a:r>
          </a:p>
          <a:p>
            <a:r>
              <a:rPr lang="en-US" dirty="0" smtClean="0"/>
              <a:t>10 Step process:</a:t>
            </a:r>
          </a:p>
          <a:p>
            <a:pPr lvl="1"/>
            <a:r>
              <a:rPr lang="en-US" dirty="0" smtClean="0"/>
              <a:t>Blood stream – renal afferent arterioles.</a:t>
            </a:r>
          </a:p>
          <a:p>
            <a:pPr lvl="1"/>
            <a:r>
              <a:rPr lang="en-US" dirty="0" smtClean="0"/>
              <a:t>Glomerulus</a:t>
            </a:r>
          </a:p>
          <a:p>
            <a:pPr lvl="1"/>
            <a:r>
              <a:rPr lang="en-US" dirty="0" smtClean="0"/>
              <a:t>Glomerular capsule (Bowman’s)</a:t>
            </a:r>
          </a:p>
          <a:p>
            <a:pPr lvl="1"/>
            <a:r>
              <a:rPr lang="en-US" dirty="0" smtClean="0"/>
              <a:t>Renal tubules</a:t>
            </a:r>
          </a:p>
          <a:p>
            <a:pPr lvl="1"/>
            <a:r>
              <a:rPr lang="en-US" dirty="0" smtClean="0"/>
              <a:t>Collecting 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260" y="2724538"/>
            <a:ext cx="4021495" cy="35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Step process </a:t>
            </a:r>
            <a:r>
              <a:rPr lang="en-US" dirty="0" err="1" smtClean="0"/>
              <a:t>cont</a:t>
            </a:r>
            <a:endParaRPr lang="en-US" dirty="0" smtClean="0"/>
          </a:p>
          <a:p>
            <a:pPr lvl="1"/>
            <a:r>
              <a:rPr lang="en-US" dirty="0" smtClean="0"/>
              <a:t>Renal pelvis</a:t>
            </a:r>
          </a:p>
          <a:p>
            <a:pPr lvl="1"/>
            <a:r>
              <a:rPr lang="en-US" dirty="0" smtClean="0"/>
              <a:t>Ureter</a:t>
            </a:r>
          </a:p>
          <a:p>
            <a:pPr lvl="1"/>
            <a:r>
              <a:rPr lang="en-US" dirty="0" smtClean="0"/>
              <a:t>Urinary bladder</a:t>
            </a:r>
          </a:p>
          <a:p>
            <a:pPr lvl="1"/>
            <a:r>
              <a:rPr lang="en-US" dirty="0" smtClean="0"/>
              <a:t>Urethra</a:t>
            </a:r>
          </a:p>
          <a:p>
            <a:pPr lvl="1"/>
            <a:r>
              <a:rPr lang="en-US" dirty="0" smtClean="0"/>
              <a:t>Urinary meatus – urine expelled.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763" y="1996751"/>
            <a:ext cx="10542037" cy="4180212"/>
          </a:xfrm>
        </p:spPr>
        <p:txBody>
          <a:bodyPr>
            <a:normAutofit/>
          </a:bodyPr>
          <a:lstStyle/>
          <a:p>
            <a:r>
              <a:rPr lang="en-US" dirty="0" smtClean="0"/>
              <a:t>Water is 95% of urine</a:t>
            </a:r>
          </a:p>
          <a:p>
            <a:r>
              <a:rPr lang="en-US" dirty="0" smtClean="0"/>
              <a:t>Contains Nitrogen waste products such as urea, uric acid, ammonia and creatinine.  Urea, uric acid and ammonia are derived from the breakdown of protein.  Creatinine is a waste product of muscle metabolism.</a:t>
            </a:r>
          </a:p>
          <a:p>
            <a:r>
              <a:rPr lang="en-US" dirty="0" smtClean="0"/>
              <a:t>Other waste products include Chloride, sodium, potassium, calcium, magnesium, phosphate and sulfate.</a:t>
            </a:r>
          </a:p>
          <a:p>
            <a:r>
              <a:rPr lang="en-US" dirty="0" smtClean="0"/>
              <a:t>As mentioned 1,200 mL of blood passes into the renal arteries per minute with a daily output of 1200 – 1500 mL of urine per day.</a:t>
            </a:r>
          </a:p>
          <a:p>
            <a:pPr lvl="1"/>
            <a:r>
              <a:rPr lang="en-US" dirty="0" smtClean="0"/>
              <a:t>Volume varies dependent on the amount of fluid intake and the amount of fluid lost from perspiration, feces, and water vapor from the lungs.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related to urination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Oliguria: decreased urine volume that can occur in the following situations:</a:t>
            </a:r>
          </a:p>
          <a:p>
            <a:pPr lvl="1"/>
            <a:r>
              <a:rPr lang="en-US" dirty="0" smtClean="0"/>
              <a:t>Decreased fluid intake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Profuse sweating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Kidney disease.</a:t>
            </a:r>
          </a:p>
        </p:txBody>
      </p:sp>
    </p:spTree>
    <p:extLst>
      <p:ext uri="{BB962C8B-B14F-4D97-AF65-F5344CB8AC3E}">
        <p14:creationId xmlns:p14="http://schemas.microsoft.com/office/powerpoint/2010/main" val="1767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Anatomy of Urinary Tract</a:t>
            </a:r>
          </a:p>
          <a:p>
            <a:pPr lvl="1"/>
            <a:r>
              <a:rPr lang="en-US" dirty="0" smtClean="0"/>
              <a:t>Need basic knowledge of kidney structure</a:t>
            </a:r>
          </a:p>
          <a:p>
            <a:pPr lvl="1"/>
            <a:r>
              <a:rPr lang="en-US" dirty="0" smtClean="0"/>
              <a:t>Urine formation knowledge</a:t>
            </a:r>
          </a:p>
          <a:p>
            <a:pPr lvl="1"/>
            <a:r>
              <a:rPr lang="en-US" dirty="0" smtClean="0"/>
              <a:t>Both necessary to understand results of a UA</a:t>
            </a:r>
          </a:p>
          <a:p>
            <a:r>
              <a:rPr lang="en-US" dirty="0" smtClean="0"/>
              <a:t>Urinary Tract</a:t>
            </a:r>
          </a:p>
          <a:p>
            <a:pPr lvl="1"/>
            <a:r>
              <a:rPr lang="en-US" dirty="0" smtClean="0"/>
              <a:t>Two kidneys</a:t>
            </a:r>
          </a:p>
          <a:p>
            <a:pPr lvl="1"/>
            <a:r>
              <a:rPr lang="en-US" dirty="0" smtClean="0"/>
              <a:t>Two ureters</a:t>
            </a:r>
          </a:p>
          <a:p>
            <a:pPr lvl="1"/>
            <a:r>
              <a:rPr lang="en-US" dirty="0" smtClean="0"/>
              <a:t>One bladder</a:t>
            </a:r>
          </a:p>
          <a:p>
            <a:pPr lvl="1"/>
            <a:r>
              <a:rPr lang="en-US" dirty="0" smtClean="0"/>
              <a:t>One urethra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related to urination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Diuresis: </a:t>
            </a:r>
            <a:r>
              <a:rPr lang="en-US" dirty="0"/>
              <a:t>increase in the volume of urine output, which can be caused by the </a:t>
            </a:r>
            <a:r>
              <a:rPr lang="en-US" dirty="0" smtClean="0"/>
              <a:t>following</a:t>
            </a:r>
          </a:p>
          <a:p>
            <a:pPr lvl="1"/>
            <a:r>
              <a:rPr lang="en-US" dirty="0" smtClean="0"/>
              <a:t>Intake of excessive amounts of fluids, especially those that contain caffeine</a:t>
            </a:r>
          </a:p>
          <a:p>
            <a:pPr lvl="1"/>
            <a:r>
              <a:rPr lang="en-US" dirty="0" smtClean="0"/>
              <a:t>Some drugs such as diuretics</a:t>
            </a:r>
          </a:p>
          <a:p>
            <a:pPr lvl="1"/>
            <a:r>
              <a:rPr lang="en-US" dirty="0" smtClean="0"/>
              <a:t>Some types of diseases, such as diabetes mellitus, diabetes insipidus, and renal diseases that prevent the kidney from concentrating the urine.</a:t>
            </a:r>
          </a:p>
          <a:p>
            <a:r>
              <a:rPr lang="en-US" dirty="0" smtClean="0"/>
              <a:t>Anuria – no flow of urine</a:t>
            </a:r>
          </a:p>
          <a:p>
            <a:r>
              <a:rPr lang="en-US" dirty="0" smtClean="0"/>
              <a:t>Dysuria – painful urination</a:t>
            </a:r>
          </a:p>
          <a:p>
            <a:r>
              <a:rPr lang="en-US" dirty="0" err="1" smtClean="0"/>
              <a:t>Nocturia</a:t>
            </a:r>
            <a:r>
              <a:rPr lang="en-US" dirty="0" smtClean="0"/>
              <a:t> – excessive urination at night</a:t>
            </a:r>
          </a:p>
          <a:p>
            <a:r>
              <a:rPr lang="en-US" dirty="0" smtClean="0"/>
              <a:t>Polyuria – frequently passing abnormally large amounts of urine.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8" y="1884784"/>
            <a:ext cx="8848614" cy="4077478"/>
          </a:xfrm>
        </p:spPr>
      </p:pic>
    </p:spTree>
    <p:extLst>
      <p:ext uri="{BB962C8B-B14F-4D97-AF65-F5344CB8AC3E}">
        <p14:creationId xmlns:p14="http://schemas.microsoft.com/office/powerpoint/2010/main" val="212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Kidneys – 2</a:t>
            </a:r>
          </a:p>
          <a:p>
            <a:pPr lvl="1"/>
            <a:r>
              <a:rPr lang="en-US" dirty="0" smtClean="0"/>
              <a:t>Reddish Brown bean shaped organs</a:t>
            </a:r>
          </a:p>
          <a:p>
            <a:pPr lvl="1"/>
            <a:r>
              <a:rPr lang="en-US" dirty="0" smtClean="0"/>
              <a:t>Four to five inches long and located in the retroperitoneal space slightly above the waistline in the posterior wall of abdominal cavity.</a:t>
            </a:r>
          </a:p>
          <a:p>
            <a:pPr lvl="3"/>
            <a:r>
              <a:rPr lang="en-US" dirty="0" smtClean="0"/>
              <a:t>(Behind the peritoneal cavity)</a:t>
            </a:r>
          </a:p>
          <a:p>
            <a:pPr lvl="1"/>
            <a:r>
              <a:rPr lang="en-US" dirty="0" smtClean="0"/>
              <a:t>Kidney made up of three (3) main sections:</a:t>
            </a:r>
          </a:p>
          <a:p>
            <a:pPr lvl="3"/>
            <a:r>
              <a:rPr lang="en-US" dirty="0" smtClean="0"/>
              <a:t>Cortex:  Outer part</a:t>
            </a:r>
          </a:p>
          <a:p>
            <a:pPr lvl="3"/>
            <a:r>
              <a:rPr lang="en-US" dirty="0" smtClean="0"/>
              <a:t>Medulla:  Middle section</a:t>
            </a:r>
          </a:p>
          <a:p>
            <a:pPr lvl="3"/>
            <a:r>
              <a:rPr lang="en-US" dirty="0" smtClean="0"/>
              <a:t>Renal pelvis:  hollow inner section.</a:t>
            </a:r>
          </a:p>
          <a:p>
            <a:pPr lvl="1"/>
            <a:r>
              <a:rPr lang="en-US" dirty="0" smtClean="0"/>
              <a:t>Basic functional unit = Nephron (microscopic)</a:t>
            </a:r>
          </a:p>
          <a:p>
            <a:pPr lvl="1"/>
            <a:r>
              <a:rPr lang="en-US" dirty="0" smtClean="0"/>
              <a:t>More than 1,000,000 million nephrons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012577"/>
            <a:ext cx="1748481" cy="2265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61" y="4443901"/>
            <a:ext cx="1693658" cy="16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Urinary System Part 1- The Kidneys - YouTube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78" y="2196070"/>
            <a:ext cx="6248400" cy="40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Nephron:</a:t>
            </a:r>
          </a:p>
          <a:p>
            <a:pPr lvl="1"/>
            <a:r>
              <a:rPr lang="en-US" dirty="0" smtClean="0"/>
              <a:t>Located within the cortex and medulla.</a:t>
            </a:r>
          </a:p>
          <a:p>
            <a:pPr lvl="1"/>
            <a:r>
              <a:rPr lang="en-US" dirty="0" smtClean="0"/>
              <a:t>Filter waste from the blood and simultaneously maintain the essential water and electrolyte balance of the body.</a:t>
            </a:r>
          </a:p>
          <a:p>
            <a:pPr lvl="1"/>
            <a:r>
              <a:rPr lang="en-US" dirty="0" smtClean="0"/>
              <a:t>Structural components of nephron are renal corpuscle and renal tubules. </a:t>
            </a:r>
          </a:p>
          <a:p>
            <a:pPr lvl="1"/>
            <a:r>
              <a:rPr lang="en-US" dirty="0" smtClean="0"/>
              <a:t>Renal Corpuscle consists of two structures:</a:t>
            </a:r>
          </a:p>
          <a:p>
            <a:pPr lvl="2"/>
            <a:r>
              <a:rPr lang="en-US" dirty="0" smtClean="0"/>
              <a:t>Glomerulus:  </a:t>
            </a:r>
          </a:p>
          <a:p>
            <a:pPr lvl="2"/>
            <a:r>
              <a:rPr lang="en-US" dirty="0" smtClean="0"/>
              <a:t>Glomerular (Bowman’s capsule)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8485"/>
            <a:ext cx="10515600" cy="3458477"/>
          </a:xfrm>
        </p:spPr>
        <p:txBody>
          <a:bodyPr/>
          <a:lstStyle/>
          <a:p>
            <a:r>
              <a:rPr lang="en-US" dirty="0" smtClean="0"/>
              <a:t>Glomerulus:</a:t>
            </a:r>
          </a:p>
          <a:p>
            <a:pPr lvl="1"/>
            <a:r>
              <a:rPr lang="en-US" dirty="0" smtClean="0"/>
              <a:t>Made up of tangled blood capillaries in which the hydrostatic pressure in the capillaries pushes substances through the capillary pores.</a:t>
            </a:r>
          </a:p>
          <a:p>
            <a:pPr lvl="1"/>
            <a:r>
              <a:rPr lang="en-US" dirty="0" smtClean="0"/>
              <a:t>Filtered substance is the glomerular filtrate and is collected in the glomerular capsule.  (Bowman’s capsule) – a cup shaped structure surrounding the glomerulus.</a:t>
            </a:r>
          </a:p>
        </p:txBody>
      </p:sp>
    </p:spTree>
    <p:extLst>
      <p:ext uri="{BB962C8B-B14F-4D97-AF65-F5344CB8AC3E}">
        <p14:creationId xmlns:p14="http://schemas.microsoft.com/office/powerpoint/2010/main" val="16180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Renal Tubules:</a:t>
            </a:r>
          </a:p>
          <a:p>
            <a:pPr lvl="1"/>
            <a:r>
              <a:rPr lang="en-US" dirty="0" smtClean="0"/>
              <a:t>Composed of proximal convoluted tubules</a:t>
            </a:r>
          </a:p>
          <a:p>
            <a:pPr lvl="1"/>
            <a:r>
              <a:rPr lang="en-US" dirty="0" smtClean="0"/>
              <a:t>The nephron loop (loop of Henle)</a:t>
            </a:r>
          </a:p>
          <a:p>
            <a:pPr lvl="1"/>
            <a:r>
              <a:rPr lang="en-US" dirty="0" smtClean="0"/>
              <a:t>Distal convoluted </a:t>
            </a:r>
            <a:r>
              <a:rPr lang="en-US" dirty="0" err="1" smtClean="0"/>
              <a:t>tubles</a:t>
            </a:r>
            <a:endParaRPr lang="en-US" dirty="0" smtClean="0"/>
          </a:p>
          <a:p>
            <a:pPr lvl="1"/>
            <a:r>
              <a:rPr lang="en-US" dirty="0" smtClean="0"/>
              <a:t>Glomerular filtrate fluids flows through these tubules and undergoes changes in composition.</a:t>
            </a:r>
          </a:p>
          <a:p>
            <a:r>
              <a:rPr lang="en-US" dirty="0" smtClean="0"/>
              <a:t>Additionally:</a:t>
            </a:r>
          </a:p>
          <a:p>
            <a:pPr lvl="1"/>
            <a:r>
              <a:rPr lang="en-US" dirty="0" smtClean="0"/>
              <a:t>Within the medulla of the kidney are collecting tubules and ducts that empty into the renal pelvis.</a:t>
            </a:r>
          </a:p>
        </p:txBody>
      </p:sp>
    </p:spTree>
    <p:extLst>
      <p:ext uri="{BB962C8B-B14F-4D97-AF65-F5344CB8AC3E}">
        <p14:creationId xmlns:p14="http://schemas.microsoft.com/office/powerpoint/2010/main" val="5760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03" y="1993900"/>
            <a:ext cx="10515600" cy="4283331"/>
          </a:xfrm>
        </p:spPr>
        <p:txBody>
          <a:bodyPr/>
          <a:lstStyle/>
          <a:p>
            <a:r>
              <a:rPr lang="en-US" dirty="0" smtClean="0"/>
              <a:t>Ureters</a:t>
            </a:r>
          </a:p>
          <a:p>
            <a:pPr lvl="1"/>
            <a:r>
              <a:rPr lang="en-US" dirty="0" smtClean="0"/>
              <a:t>Two in number</a:t>
            </a:r>
          </a:p>
          <a:p>
            <a:pPr lvl="1"/>
            <a:r>
              <a:rPr lang="en-US" dirty="0" smtClean="0"/>
              <a:t>Slender muscular tubes 10 – 12 inches long</a:t>
            </a:r>
          </a:p>
          <a:p>
            <a:pPr lvl="1"/>
            <a:r>
              <a:rPr lang="en-US" dirty="0" smtClean="0"/>
              <a:t>Function:  Carry urine formed in the kidneys to the urinary bladder.</a:t>
            </a:r>
          </a:p>
          <a:p>
            <a:r>
              <a:rPr lang="en-US" dirty="0" smtClean="0"/>
              <a:t>Bladder:</a:t>
            </a:r>
          </a:p>
          <a:p>
            <a:pPr lvl="1"/>
            <a:r>
              <a:rPr lang="en-US" dirty="0" smtClean="0"/>
              <a:t>Hollow muscular organ that hold the urine until it is expelled by a process call micturition ( also referred to as voiding and urination).</a:t>
            </a:r>
          </a:p>
          <a:p>
            <a:r>
              <a:rPr lang="en-US" dirty="0" smtClean="0"/>
              <a:t>Uretha:</a:t>
            </a:r>
          </a:p>
          <a:p>
            <a:pPr lvl="1"/>
            <a:r>
              <a:rPr lang="en-US" dirty="0" smtClean="0"/>
              <a:t>A tubular structure </a:t>
            </a:r>
          </a:p>
          <a:p>
            <a:pPr lvl="1"/>
            <a:r>
              <a:rPr lang="en-US" dirty="0" smtClean="0"/>
              <a:t>Function carries urine to the outside of the body.</a:t>
            </a:r>
          </a:p>
          <a:p>
            <a:pPr lvl="1"/>
            <a:r>
              <a:rPr lang="en-US" dirty="0" smtClean="0"/>
              <a:t>Size female 1.5 inches; male 8 inches</a:t>
            </a:r>
          </a:p>
          <a:p>
            <a:pPr lvl="1"/>
            <a:r>
              <a:rPr lang="en-US" dirty="0" smtClean="0"/>
              <a:t>Opening at end of </a:t>
            </a:r>
            <a:r>
              <a:rPr lang="en-US" dirty="0" err="1" smtClean="0"/>
              <a:t>uretha</a:t>
            </a:r>
            <a:r>
              <a:rPr lang="en-US" dirty="0" smtClean="0"/>
              <a:t> where urine is excreted is called Uretha </a:t>
            </a:r>
            <a:r>
              <a:rPr lang="en-US" dirty="0" err="1" smtClean="0"/>
              <a:t>meatus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Urinary Tract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81" y="2149983"/>
            <a:ext cx="6569964" cy="3415284"/>
          </a:xfrm>
        </p:spPr>
      </p:pic>
    </p:spTree>
    <p:extLst>
      <p:ext uri="{BB962C8B-B14F-4D97-AF65-F5344CB8AC3E}">
        <p14:creationId xmlns:p14="http://schemas.microsoft.com/office/powerpoint/2010/main" val="17774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1127</TotalTime>
  <Words>1100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</vt:lpstr>
      <vt:lpstr>Anatomy of the Urinary Tract</vt:lpstr>
      <vt:lpstr>Urinary Tract</vt:lpstr>
      <vt:lpstr>Urinary Tract</vt:lpstr>
      <vt:lpstr>Urinary Tract</vt:lpstr>
      <vt:lpstr>Urinary Tract</vt:lpstr>
      <vt:lpstr>Urinary Tract</vt:lpstr>
      <vt:lpstr>Urinary Tract</vt:lpstr>
      <vt:lpstr>Urinary Tract</vt:lpstr>
      <vt:lpstr>Urinary Tract</vt:lpstr>
      <vt:lpstr>Urinary Tract</vt:lpstr>
      <vt:lpstr>Formation and Flow of Urine</vt:lpstr>
      <vt:lpstr>Formation and Flow of Urine</vt:lpstr>
      <vt:lpstr>Formation and Flow of Urine</vt:lpstr>
      <vt:lpstr>Formation and Flow of Urine</vt:lpstr>
      <vt:lpstr>Formation and Flow of Urine</vt:lpstr>
      <vt:lpstr>Flow of Urine</vt:lpstr>
      <vt:lpstr>Flow of Urine</vt:lpstr>
      <vt:lpstr>Composition of Urine</vt:lpstr>
      <vt:lpstr>Terms related to urination</vt:lpstr>
      <vt:lpstr>Terms related to urination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Urinary Tract</dc:title>
  <dc:creator>Constance Mollo</dc:creator>
  <cp:lastModifiedBy>Constance Mollo</cp:lastModifiedBy>
  <cp:revision>26</cp:revision>
  <dcterms:created xsi:type="dcterms:W3CDTF">2014-09-05T22:42:17Z</dcterms:created>
  <dcterms:modified xsi:type="dcterms:W3CDTF">2016-09-05T20:37:35Z</dcterms:modified>
</cp:coreProperties>
</file>