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75" r:id="rId31"/>
    <p:sldId id="276" r:id="rId32"/>
    <p:sldId id="277" r:id="rId33"/>
    <p:sldId id="278" r:id="rId34"/>
    <p:sldId id="291" r:id="rId35"/>
    <p:sldId id="292" r:id="rId36"/>
    <p:sldId id="27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15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1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35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2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4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67DA4F-125E-47FD-9787-18E0C2C67C7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8BFAD7-208C-4B12-B2A8-C9520273CD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21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Urinanalysis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and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The paragon of excellence; the diagnostic test against which all others are compared.</a:t>
            </a:r>
          </a:p>
          <a:p>
            <a:endParaRPr lang="en-US" dirty="0"/>
          </a:p>
          <a:p>
            <a:r>
              <a:rPr lang="en-US" dirty="0" smtClean="0"/>
              <a:t>Define paragon:  a model or pattern of excellence or of a particular excellence;  ideal or exemplar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The product of the metabolism of a substance, such as a drug.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Mononuclear white blood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Leukocytes with an unsegmented nucleus; monocytes and lymphocytes in particular.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12" y="3431187"/>
            <a:ext cx="3054050" cy="228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Myoglobinuria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The abnormal presence of a hemoglobinlike chemical of muscle tissue in the urine; it is the result of muscle deterioration.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Phenylalanine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Pronounced:  </a:t>
            </a:r>
            <a:r>
              <a:rPr lang="en-US" dirty="0" err="1" smtClean="0"/>
              <a:t>fr</a:t>
            </a:r>
            <a:r>
              <a:rPr lang="en-US" dirty="0" smtClean="0"/>
              <a:t>-</a:t>
            </a:r>
            <a:r>
              <a:rPr lang="en-US" dirty="0" err="1" smtClean="0"/>
              <a:t>nehl</a:t>
            </a:r>
            <a:r>
              <a:rPr lang="en-US" dirty="0" smtClean="0"/>
              <a:t>-ah’-</a:t>
            </a:r>
            <a:r>
              <a:rPr lang="en-US" dirty="0" err="1" smtClean="0"/>
              <a:t>luh</a:t>
            </a:r>
            <a:r>
              <a:rPr lang="en-US" dirty="0" smtClean="0"/>
              <a:t>-</a:t>
            </a:r>
            <a:r>
              <a:rPr lang="en-US" dirty="0" err="1" smtClean="0"/>
              <a:t>nen</a:t>
            </a:r>
            <a:endParaRPr lang="en-US" dirty="0" smtClean="0"/>
          </a:p>
          <a:p>
            <a:r>
              <a:rPr lang="en-US" dirty="0" smtClean="0"/>
              <a:t>Definition:  An essential amino acid found in milk, eggs, and other foods.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Refractile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Pronunciation:  re-</a:t>
            </a:r>
            <a:r>
              <a:rPr lang="en-US" dirty="0" err="1" smtClean="0"/>
              <a:t>frak</a:t>
            </a:r>
            <a:r>
              <a:rPr lang="en-US" dirty="0" smtClean="0"/>
              <a:t>’-</a:t>
            </a:r>
            <a:r>
              <a:rPr lang="en-US" dirty="0" err="1" smtClean="0"/>
              <a:t>tuhl</a:t>
            </a:r>
            <a:endParaRPr lang="en-US" dirty="0" smtClean="0"/>
          </a:p>
          <a:p>
            <a:r>
              <a:rPr lang="en-US" dirty="0" smtClean="0"/>
              <a:t>Definition:  Causing light to refract or bend, thus creating a sharp boundary or image.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thresholds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Levels above which substances cannot be reabsorbed by the renal tubules and therefore are excreted in the urine.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Insoluble material that settles to the bottom of a urine specimen</a:t>
            </a:r>
            <a:r>
              <a:rPr lang="en-US" dirty="0"/>
              <a:t>. Therefore the supernatant is the liquid portion of urine on top of the spun sediment.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291" y="3987116"/>
            <a:ext cx="2877580" cy="2466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509" y="3987116"/>
            <a:ext cx="2777696" cy="2324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05" y="2586552"/>
            <a:ext cx="151447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Supravital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Of, related to, or capable of staining living cells after their removal from a living or recently dead organism.</a:t>
            </a:r>
          </a:p>
        </p:txBody>
      </p:sp>
    </p:spTree>
    <p:extLst>
      <p:ext uri="{BB962C8B-B14F-4D97-AF65-F5344CB8AC3E}">
        <p14:creationId xmlns:p14="http://schemas.microsoft.com/office/powerpoint/2010/main" val="30517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Lipiduria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Lipids in the urine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Amorphous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Pronounced:  a-</a:t>
            </a:r>
            <a:r>
              <a:rPr lang="en-US" dirty="0" err="1" smtClean="0"/>
              <a:t>mohr</a:t>
            </a:r>
            <a:r>
              <a:rPr lang="en-US" dirty="0" smtClean="0"/>
              <a:t>’-</a:t>
            </a:r>
            <a:r>
              <a:rPr lang="en-US" dirty="0" err="1" smtClean="0"/>
              <a:t>fuhs</a:t>
            </a:r>
            <a:endParaRPr lang="en-US" dirty="0" smtClean="0"/>
          </a:p>
          <a:p>
            <a:r>
              <a:rPr lang="en-US" dirty="0" smtClean="0"/>
              <a:t>Definition  Lacking a defined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Micturition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Definition:  Expelling of urine , also referred to as voiding and urination.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86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Nephron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Definition:  Functional unit of the kidney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79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Nocturia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Definition:  Excessive urination at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53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Definition:  Decrease in volume of urine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6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Definition:  Scale that measures the level of acidity or alkalinity of a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13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Definition:  Protein in the urine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3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Definition:   White Blood Cells in the urine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13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Capsule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Definition:  Part of the Nephron that contains the glomerulus and glomerular capsule.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04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Threshold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Definition:  Blood reabsorption limit of a substance and  the point at which the substance is then excreted in the urine.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3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Definition:  In urinalysis the weight of urine compared with weight of an equal volume of water.  Measures the amount of dissolved substances in the urine.</a:t>
            </a:r>
          </a:p>
          <a:p>
            <a:r>
              <a:rPr lang="en-US" dirty="0" smtClean="0"/>
              <a:t>Normal range:   1.005 – 1.030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0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Bilirubinuria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Pronounced:  bi-li-</a:t>
            </a:r>
            <a:r>
              <a:rPr lang="en-US" dirty="0" err="1" smtClean="0"/>
              <a:t>roo</a:t>
            </a:r>
            <a:r>
              <a:rPr lang="en-US" dirty="0" smtClean="0"/>
              <a:t>’-bin-</a:t>
            </a:r>
            <a:r>
              <a:rPr lang="en-US" dirty="0" err="1" smtClean="0"/>
              <a:t>yuhr</a:t>
            </a:r>
            <a:r>
              <a:rPr lang="en-US" dirty="0" smtClean="0"/>
              <a:t>-e-uh</a:t>
            </a:r>
          </a:p>
          <a:p>
            <a:r>
              <a:rPr lang="en-US" dirty="0" smtClean="0"/>
              <a:t>Definition:  The presence of bilirubin in the urine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 (UA)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laboratory tests used in diagnosis and treatment of disease.</a:t>
            </a:r>
          </a:p>
          <a:p>
            <a:pPr lvl="1"/>
            <a:r>
              <a:rPr lang="en-US" dirty="0" smtClean="0"/>
              <a:t>Non invasive</a:t>
            </a:r>
          </a:p>
          <a:p>
            <a:pPr lvl="1"/>
            <a:r>
              <a:rPr lang="en-US" dirty="0" smtClean="0"/>
              <a:t>Quickly performed</a:t>
            </a:r>
          </a:p>
          <a:p>
            <a:pPr lvl="1"/>
            <a:endParaRPr lang="en-US" dirty="0"/>
          </a:p>
          <a:p>
            <a:r>
              <a:rPr lang="en-US" dirty="0" smtClean="0"/>
              <a:t>Results reveal various conditions:</a:t>
            </a:r>
          </a:p>
          <a:p>
            <a:pPr lvl="1"/>
            <a:r>
              <a:rPr lang="en-US" dirty="0" smtClean="0"/>
              <a:t>Diseases of the bladder or kidney</a:t>
            </a:r>
          </a:p>
          <a:p>
            <a:pPr lvl="1"/>
            <a:r>
              <a:rPr lang="en-US" dirty="0" smtClean="0"/>
              <a:t>Systemic metabolic or endocrine disorders</a:t>
            </a:r>
          </a:p>
          <a:p>
            <a:pPr lvl="2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Diseases of the liver</a:t>
            </a:r>
          </a:p>
          <a:p>
            <a:pPr lvl="2"/>
            <a:r>
              <a:rPr lang="en-US" dirty="0" smtClean="0"/>
              <a:t>Hepatitis</a:t>
            </a:r>
          </a:p>
          <a:p>
            <a:pPr lvl="2"/>
            <a:r>
              <a:rPr lang="en-US" dirty="0" smtClean="0"/>
              <a:t>Cirrhosis</a:t>
            </a:r>
          </a:p>
          <a:p>
            <a:pPr lvl="2"/>
            <a:r>
              <a:rPr lang="en-US" dirty="0" smtClean="0"/>
              <a:t>Obstruction of the bile 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20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Cirrhosis (se’ roses)</a:t>
            </a:r>
          </a:p>
          <a:p>
            <a:pPr lvl="1"/>
            <a:r>
              <a:rPr lang="en-US" dirty="0" smtClean="0"/>
              <a:t>A chronic disease of the liver marked by degeneration of cells, inflammation and fibrous thickening of tissue.  It is typically a result of alcoholism or hepatitis.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07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 (UA)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Recognized for centuries that abnormalities in the urine are possible indicators of a disruption of homeostasis.</a:t>
            </a:r>
          </a:p>
          <a:p>
            <a:endParaRPr lang="en-US" dirty="0"/>
          </a:p>
          <a:p>
            <a:r>
              <a:rPr lang="en-US" dirty="0" smtClean="0"/>
              <a:t>Homeostasis: (</a:t>
            </a:r>
            <a:r>
              <a:rPr lang="en-US" dirty="0" err="1" smtClean="0"/>
              <a:t>homeo</a:t>
            </a:r>
            <a:r>
              <a:rPr lang="en-US" dirty="0" smtClean="0"/>
              <a:t>’-stasis)</a:t>
            </a:r>
          </a:p>
          <a:p>
            <a:pPr lvl="1"/>
            <a:r>
              <a:rPr lang="en-US" dirty="0" smtClean="0"/>
              <a:t>The tendency toward a relatively stable equilibrium between independent elements especially as maintained by physiological processes.</a:t>
            </a:r>
          </a:p>
          <a:p>
            <a:r>
              <a:rPr lang="en-US" dirty="0" smtClean="0"/>
              <a:t>Earliest known tests of urine involved pouring it on the ground to see whether it attracted insects.</a:t>
            </a:r>
          </a:p>
          <a:p>
            <a:pPr lvl="1"/>
            <a:r>
              <a:rPr lang="en-US" dirty="0" smtClean="0"/>
              <a:t>If attracted = “honey urine”  was excreted by people with skin eruptions.  Today’s version of the test is the test for Glucose.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29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Historically, examination of the urine became a game for quacks and charlatans</a:t>
            </a:r>
          </a:p>
          <a:p>
            <a:pPr lvl="1"/>
            <a:r>
              <a:rPr lang="en-US" dirty="0" smtClean="0"/>
              <a:t>Pictures from the Middle Ages show physicians examining flasks of urine</a:t>
            </a:r>
          </a:p>
          <a:p>
            <a:pPr lvl="2"/>
            <a:r>
              <a:rPr lang="en-US" dirty="0" smtClean="0"/>
              <a:t>Claimed diagnosis of disease</a:t>
            </a:r>
          </a:p>
          <a:p>
            <a:pPr lvl="2"/>
            <a:r>
              <a:rPr lang="en-US" dirty="0" smtClean="0"/>
              <a:t>Reading of future  (Charlatans became know as “</a:t>
            </a:r>
            <a:r>
              <a:rPr lang="en-US" dirty="0" err="1" smtClean="0"/>
              <a:t>pisse</a:t>
            </a:r>
            <a:r>
              <a:rPr lang="en-US" dirty="0" smtClean="0"/>
              <a:t> prophets”)</a:t>
            </a:r>
          </a:p>
          <a:p>
            <a:pPr lvl="2"/>
            <a:r>
              <a:rPr lang="en-US" dirty="0" smtClean="0"/>
              <a:t>Charlatan = a person claiming to have a special knowledge or skill, a fraud</a:t>
            </a:r>
          </a:p>
          <a:p>
            <a:r>
              <a:rPr lang="en-US" dirty="0" smtClean="0"/>
              <a:t>Twentieth Century</a:t>
            </a:r>
          </a:p>
          <a:p>
            <a:pPr lvl="1"/>
            <a:r>
              <a:rPr lang="en-US" dirty="0" smtClean="0"/>
              <a:t>Became  a practical laboratory procedure</a:t>
            </a:r>
          </a:p>
          <a:p>
            <a:pPr lvl="1"/>
            <a:r>
              <a:rPr lang="en-US" dirty="0" smtClean="0"/>
              <a:t>Most commonly analyzed fluid in clinical laboratory.</a:t>
            </a:r>
          </a:p>
        </p:txBody>
      </p:sp>
    </p:spTree>
    <p:extLst>
      <p:ext uri="{BB962C8B-B14F-4D97-AF65-F5344CB8AC3E}">
        <p14:creationId xmlns:p14="http://schemas.microsoft.com/office/powerpoint/2010/main" val="3769118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for several reasons</a:t>
            </a:r>
          </a:p>
          <a:p>
            <a:pPr lvl="1"/>
            <a:r>
              <a:rPr lang="en-US" dirty="0" smtClean="0"/>
              <a:t>1.  Detect extrinsic conditions:    Kidneys function normally but abnormal end products of metabolism are excreted as a result of an imbalance in homeostasis.</a:t>
            </a:r>
          </a:p>
          <a:p>
            <a:pPr lvl="4"/>
            <a:r>
              <a:rPr lang="en-US" dirty="0" smtClean="0"/>
              <a:t>Example =  Glucose in urine as a result of hyperglycemia</a:t>
            </a:r>
          </a:p>
          <a:p>
            <a:pPr lvl="1"/>
            <a:r>
              <a:rPr lang="en-US" dirty="0" smtClean="0"/>
              <a:t>2.  Detect intrinsic pathologic conditions that involve kidneys or urinary tract.</a:t>
            </a:r>
          </a:p>
          <a:p>
            <a:pPr lvl="4"/>
            <a:r>
              <a:rPr lang="en-US" dirty="0" smtClean="0"/>
              <a:t>Example = Kidney stones ;  Urinary tract infection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3.  Determine the effectiveness of medication and or the possibility of urinary system side effects from prescribed drugs.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84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Function of the Urinary System</a:t>
            </a:r>
          </a:p>
          <a:p>
            <a:pPr lvl="1"/>
            <a:r>
              <a:rPr lang="en-US" dirty="0" smtClean="0"/>
              <a:t>1.  Removes unwanted waste</a:t>
            </a:r>
          </a:p>
          <a:p>
            <a:pPr lvl="1"/>
            <a:r>
              <a:rPr lang="en-US" dirty="0" smtClean="0"/>
              <a:t>2.  Stabilizes blood volume, acidity and electrolytes</a:t>
            </a:r>
          </a:p>
          <a:p>
            <a:pPr lvl="1"/>
            <a:r>
              <a:rPr lang="en-US" dirty="0" smtClean="0"/>
              <a:t>3.  It regulated extracellular fluids of the body and the adsorption of calcium ions by activating vitamin D.</a:t>
            </a:r>
          </a:p>
          <a:p>
            <a:pPr lvl="1"/>
            <a:r>
              <a:rPr lang="en-US" dirty="0" smtClean="0"/>
              <a:t>4.  It secretes the hormone erythropoietin, which controls the rate of RBC formation and the hormone renin which regulates blood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91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 Folks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249" y="2636108"/>
            <a:ext cx="3945924" cy="2660822"/>
          </a:xfrm>
        </p:spPr>
      </p:pic>
    </p:spTree>
    <p:extLst>
      <p:ext uri="{BB962C8B-B14F-4D97-AF65-F5344CB8AC3E}">
        <p14:creationId xmlns:p14="http://schemas.microsoft.com/office/powerpoint/2010/main" val="7639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Colony-forming units (CFUs)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A term used when reporting bacteriuria:  one CFU represents on bacterium present in the urine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Forming notches or leaf like, scalloped edges on an object.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176" y="3134518"/>
            <a:ext cx="3156251" cy="225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sensitivity (C&amp;S)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A procedure performed in the microbiology laboratory in which a specimen is cultured on artificial media to detect bacterial or fungal growth, followed by appropriate screening for antibiotic sensitivity.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719" y="3663649"/>
            <a:ext cx="2883243" cy="234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Visual examination of urinary bladder using a fiberoptic instrument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4" y="3585283"/>
            <a:ext cx="3995351" cy="2148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96" y="3418703"/>
            <a:ext cx="3958281" cy="192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Enzymatic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A chemical reaction controlled by an enzyme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0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The fluid that remains after a liquid is passed through a membranous filter.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919</Words>
  <Application>Microsoft Office PowerPoint</Application>
  <PresentationFormat>Widescreen</PresentationFormat>
  <Paragraphs>143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Calibri</vt:lpstr>
      <vt:lpstr>Calibri Light</vt:lpstr>
      <vt:lpstr>Retrospect</vt:lpstr>
      <vt:lpstr>Urinanalysis</vt:lpstr>
      <vt:lpstr>Amorphous</vt:lpstr>
      <vt:lpstr>Bilirubinuria</vt:lpstr>
      <vt:lpstr>Colony-forming units (CFUs)</vt:lpstr>
      <vt:lpstr>Crenate</vt:lpstr>
      <vt:lpstr>Culture and sensitivity (C&amp;S)</vt:lpstr>
      <vt:lpstr>Cystoscopy</vt:lpstr>
      <vt:lpstr>Enzymatic Reaction</vt:lpstr>
      <vt:lpstr>Filtrate</vt:lpstr>
      <vt:lpstr>Gold Standard</vt:lpstr>
      <vt:lpstr>Metabolite</vt:lpstr>
      <vt:lpstr>Mononuclear white blood cells</vt:lpstr>
      <vt:lpstr>Myoglobinuria</vt:lpstr>
      <vt:lpstr>Phenylalanine</vt:lpstr>
      <vt:lpstr>Refractile</vt:lpstr>
      <vt:lpstr>Renal thresholds</vt:lpstr>
      <vt:lpstr>Sediment</vt:lpstr>
      <vt:lpstr>Supravital</vt:lpstr>
      <vt:lpstr>Lipiduria</vt:lpstr>
      <vt:lpstr>Micturition</vt:lpstr>
      <vt:lpstr>Nephron</vt:lpstr>
      <vt:lpstr>Nocturia</vt:lpstr>
      <vt:lpstr>Oliguria</vt:lpstr>
      <vt:lpstr>pH</vt:lpstr>
      <vt:lpstr>Proteinuria</vt:lpstr>
      <vt:lpstr>Pyuria</vt:lpstr>
      <vt:lpstr>Renal Capsule</vt:lpstr>
      <vt:lpstr>Renal Threshold Level</vt:lpstr>
      <vt:lpstr>Specific Gravity</vt:lpstr>
      <vt:lpstr>Urinalysis (UA)</vt:lpstr>
      <vt:lpstr>Urinalysis</vt:lpstr>
      <vt:lpstr>Urinalysis (UA)</vt:lpstr>
      <vt:lpstr>Urinalysis</vt:lpstr>
      <vt:lpstr>Urinalysis</vt:lpstr>
      <vt:lpstr>Urinalysis</vt:lpstr>
      <vt:lpstr>That’s All Folks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Urinanalysis</dc:title>
  <dc:creator>Constance Mollo</dc:creator>
  <cp:lastModifiedBy>Constance Mollo</cp:lastModifiedBy>
  <cp:revision>13</cp:revision>
  <dcterms:created xsi:type="dcterms:W3CDTF">2014-09-02T05:59:09Z</dcterms:created>
  <dcterms:modified xsi:type="dcterms:W3CDTF">2014-09-04T14:56:49Z</dcterms:modified>
</cp:coreProperties>
</file>