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5" r:id="rId18"/>
    <p:sldId id="277" r:id="rId19"/>
    <p:sldId id="273" r:id="rId20"/>
    <p:sldId id="278" r:id="rId21"/>
    <p:sldId id="274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9ED8C7-E44A-4092-9B92-5E72BC57F985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A0A0B3-0182-4FE5-9291-92B6C4E91F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shs.westport.k12.ct.us/mjvl/biology/microscope/parts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hs.westport.k12.ct.us/mjvl/biology/microscope/microscope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Laboratory Equipment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through movement of the objective or stage controlled by knobs on both sides of the microscope.</a:t>
            </a:r>
          </a:p>
          <a:p>
            <a:r>
              <a:rPr lang="en-US" dirty="0" smtClean="0"/>
              <a:t>Proper focusing begins with the objective at lowest power.</a:t>
            </a:r>
          </a:p>
          <a:p>
            <a:r>
              <a:rPr lang="en-US" dirty="0" smtClean="0"/>
              <a:t>Course adjustment moves the objective very quickly.</a:t>
            </a:r>
          </a:p>
          <a:p>
            <a:r>
              <a:rPr lang="en-US" dirty="0" smtClean="0"/>
              <a:t>Course knob is used first to bring the specimen into approximate focus.</a:t>
            </a:r>
          </a:p>
          <a:p>
            <a:r>
              <a:rPr lang="en-US" dirty="0" smtClean="0"/>
              <a:t>Fine adjustment brings the specimen into precise focus.  Fine focus moves the objective more slowly to allow the viewer to zero in on the specimen with greater accuracy.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when solids must be separated from liquids</a:t>
            </a:r>
          </a:p>
          <a:p>
            <a:r>
              <a:rPr lang="en-US" dirty="0" smtClean="0"/>
              <a:t>Used increased gravitational force achieved by rapid spinning.</a:t>
            </a:r>
          </a:p>
          <a:p>
            <a:r>
              <a:rPr lang="en-US" dirty="0" smtClean="0"/>
              <a:t>Separates:</a:t>
            </a:r>
          </a:p>
          <a:p>
            <a:pPr lvl="1"/>
            <a:r>
              <a:rPr lang="en-US" dirty="0" smtClean="0"/>
              <a:t>Blood cells from serum</a:t>
            </a:r>
          </a:p>
          <a:p>
            <a:pPr lvl="1"/>
            <a:r>
              <a:rPr lang="en-US" dirty="0" smtClean="0"/>
              <a:t>Cells and crystals from urine</a:t>
            </a:r>
          </a:p>
          <a:p>
            <a:pPr lvl="1"/>
            <a:r>
              <a:rPr lang="en-US" dirty="0" smtClean="0"/>
              <a:t>Used in many areas of clinical laboratory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Centrifuge</a:t>
            </a:r>
            <a:endParaRPr lang="en-US" dirty="0"/>
          </a:p>
        </p:txBody>
      </p:sp>
      <p:pic>
        <p:nvPicPr>
          <p:cNvPr id="1027" name="Picture 3" descr="C:\Users\Connie\AppData\Local\Microsoft\Windows\Temporary Internet Files\Content.IE5\VOC0E6PI\MC9002516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1304" y="3141255"/>
            <a:ext cx="1560881" cy="1822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Bench-top</a:t>
            </a:r>
          </a:p>
          <a:p>
            <a:pPr lvl="1"/>
            <a:r>
              <a:rPr lang="en-US" dirty="0" smtClean="0"/>
              <a:t>Floor models</a:t>
            </a:r>
          </a:p>
          <a:p>
            <a:pPr lvl="1"/>
            <a:r>
              <a:rPr lang="en-US" dirty="0" smtClean="0"/>
              <a:t>Some may be refrigerated.</a:t>
            </a:r>
          </a:p>
          <a:p>
            <a:pPr lvl="1"/>
            <a:r>
              <a:rPr lang="en-US" dirty="0" smtClean="0"/>
              <a:t>Some may have rotors or heads that are interchangeable.</a:t>
            </a:r>
          </a:p>
          <a:p>
            <a:r>
              <a:rPr lang="en-US" dirty="0" smtClean="0"/>
              <a:t>Centrifuges</a:t>
            </a:r>
          </a:p>
          <a:p>
            <a:pPr lvl="1"/>
            <a:r>
              <a:rPr lang="en-US" dirty="0" smtClean="0"/>
              <a:t>Fixed angle rotors:  specimen cups are held in a rigid position at a fixed angle</a:t>
            </a:r>
          </a:p>
          <a:p>
            <a:pPr lvl="1"/>
            <a:r>
              <a:rPr lang="en-US" dirty="0" smtClean="0"/>
              <a:t>Horizontal head with swinging buckets that swing out horizontally during centrifugation.</a:t>
            </a:r>
          </a:p>
          <a:p>
            <a:pPr lvl="1"/>
            <a:r>
              <a:rPr lang="en-US" dirty="0" smtClean="0"/>
              <a:t>A third type that is used for centrifuging capillary tubes for </a:t>
            </a:r>
            <a:r>
              <a:rPr lang="en-US" dirty="0" err="1" smtClean="0"/>
              <a:t>microhematocrit</a:t>
            </a:r>
            <a:r>
              <a:rPr lang="en-US" dirty="0" smtClean="0"/>
              <a:t> determination.</a:t>
            </a:r>
          </a:p>
          <a:p>
            <a:pPr lvl="1"/>
            <a:r>
              <a:rPr lang="en-US" dirty="0" smtClean="0"/>
              <a:t>Centrifuges also may be equipped with timers to automatically stop at set time.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Centrifuge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 centrifuge usually are given in terms of revolutions per minute RPM</a:t>
            </a:r>
          </a:p>
          <a:p>
            <a:r>
              <a:rPr lang="en-US" dirty="0" smtClean="0"/>
              <a:t>Spinning generates centrifugal force</a:t>
            </a:r>
          </a:p>
          <a:p>
            <a:r>
              <a:rPr lang="en-US" dirty="0" smtClean="0"/>
              <a:t>General laboratory centrifuges operate at up to 6,000 </a:t>
            </a:r>
            <a:r>
              <a:rPr lang="en-US" dirty="0" err="1" smtClean="0"/>
              <a:t>rpms</a:t>
            </a:r>
            <a:r>
              <a:rPr lang="en-US" dirty="0" smtClean="0"/>
              <a:t> generating a relative centrifugal force of up to 7,300 times the force of gravity.</a:t>
            </a:r>
          </a:p>
          <a:p>
            <a:r>
              <a:rPr lang="en-US" dirty="0" smtClean="0"/>
              <a:t>Conventional horizontal centrifuges attain speeds of up to 3,000 rpm angle-head centrifuges can attain higher speeds (up to 7,000 rpm)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Centrifuge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hazard</a:t>
            </a:r>
          </a:p>
          <a:p>
            <a:pPr lvl="1"/>
            <a:r>
              <a:rPr lang="en-US" dirty="0" smtClean="0"/>
              <a:t>Centrifuges can be dangerous if not used correctly.</a:t>
            </a:r>
          </a:p>
          <a:p>
            <a:pPr lvl="1"/>
            <a:r>
              <a:rPr lang="en-US" dirty="0" smtClean="0"/>
              <a:t>Ensure that the centrifuge is balanced so that tubes of equal size and containing equal volume are directly across from on another in the rotor holders.</a:t>
            </a:r>
          </a:p>
          <a:p>
            <a:pPr lvl="1"/>
            <a:r>
              <a:rPr lang="en-US" dirty="0" smtClean="0"/>
              <a:t>Always an even number of tubes in the centrifuge.  If a second specimen of the same volume in the same-size tube is not available for balance, a tube of water may be used to balance the load.</a:t>
            </a:r>
          </a:p>
          <a:p>
            <a:pPr lvl="1"/>
            <a:r>
              <a:rPr lang="en-US" dirty="0" smtClean="0"/>
              <a:t>Tube should be capped to prevent emission of aerosols.</a:t>
            </a:r>
          </a:p>
          <a:p>
            <a:pPr lvl="1"/>
            <a:r>
              <a:rPr lang="en-US" dirty="0" smtClean="0"/>
              <a:t>Rubber cups should be placed in the bottom of the carrier cups to prevent breakage of glass tubes.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Centrifuge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Mechanical hazards</a:t>
            </a:r>
          </a:p>
          <a:p>
            <a:pPr lvl="1"/>
            <a:r>
              <a:rPr lang="en-US" dirty="0" smtClean="0"/>
              <a:t>Never be opened while in operation</a:t>
            </a:r>
          </a:p>
          <a:p>
            <a:pPr lvl="1"/>
            <a:r>
              <a:rPr lang="en-US" dirty="0" smtClean="0"/>
              <a:t>Never slow a centrifuge with hands</a:t>
            </a:r>
          </a:p>
          <a:p>
            <a:pPr lvl="1"/>
            <a:r>
              <a:rPr lang="en-US" dirty="0" smtClean="0"/>
              <a:t>Use brake if equipped only in an emergency.  Most common emergency is broken glass tube.  Wait until centrifuges comes to a complete stop and follow the manufacturer’s instructions for disinfecting the unit.</a:t>
            </a:r>
          </a:p>
          <a:p>
            <a:pPr lvl="1"/>
            <a:r>
              <a:rPr lang="en-US" dirty="0" smtClean="0"/>
              <a:t>Follow Standard Precautions to prevent injury and disease transmission.</a:t>
            </a:r>
          </a:p>
          <a:p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Check, clean and lubricate regularly to ensure proper operation.</a:t>
            </a:r>
          </a:p>
          <a:p>
            <a:pPr lvl="1"/>
            <a:r>
              <a:rPr lang="en-US" dirty="0" smtClean="0"/>
              <a:t>Certified technician must use a photoelectric device or a strobe tachometer to ensure the centrifuges speed to comply with QA guidelines.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Centrifuge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Cabinets that maintain constant temperatures</a:t>
            </a:r>
          </a:p>
          <a:p>
            <a:r>
              <a:rPr lang="en-US" dirty="0" smtClean="0"/>
              <a:t>Generally used in microbiology and sometimes in chemistry</a:t>
            </a:r>
          </a:p>
          <a:p>
            <a:r>
              <a:rPr lang="en-US" dirty="0" smtClean="0"/>
              <a:t>Hold constant temperature of 95°F to 98.6°F ( 35°-37°C).  Other temperatures may also be used.</a:t>
            </a:r>
          </a:p>
          <a:p>
            <a:r>
              <a:rPr lang="en-US" dirty="0" smtClean="0"/>
              <a:t>Some are enriched with Carbon Dioxide gas (CO</a:t>
            </a:r>
            <a:r>
              <a:rPr lang="en-US" sz="2400" dirty="0" smtClean="0"/>
              <a:t>2</a:t>
            </a:r>
            <a:r>
              <a:rPr lang="en-US" dirty="0" smtClean="0"/>
              <a:t>) to enhance the growth of pathogenic bacteria.</a:t>
            </a:r>
          </a:p>
          <a:p>
            <a:r>
              <a:rPr lang="en-US" dirty="0" smtClean="0"/>
              <a:t>A pressurized tank of CO</a:t>
            </a:r>
            <a:r>
              <a:rPr lang="en-US" sz="2400" dirty="0" smtClean="0"/>
              <a:t>2 </a:t>
            </a:r>
            <a:r>
              <a:rPr lang="en-US" dirty="0" smtClean="0"/>
              <a:t>is attached to the cabinet and the concentration is maintained at 10%.</a:t>
            </a:r>
          </a:p>
          <a:p>
            <a:r>
              <a:rPr lang="en-US" dirty="0" smtClean="0"/>
              <a:t>Incubators may have warning alarms that sound if the temperature exceeds or falls below a specified range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Incubator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entrifu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6197" y="1787236"/>
            <a:ext cx="3377911" cy="2837151"/>
          </a:xfrm>
          <a:prstGeom prst="rect">
            <a:avLst/>
          </a:prstGeom>
        </p:spPr>
      </p:pic>
      <p:pic>
        <p:nvPicPr>
          <p:cNvPr id="4" name="Picture 3" descr="2centrifu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75418" y="2022764"/>
            <a:ext cx="3089563" cy="2826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cubat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31639" y="1468582"/>
            <a:ext cx="3796579" cy="303414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Incubator</a:t>
            </a:r>
            <a:endParaRPr lang="en-US" dirty="0"/>
          </a:p>
        </p:txBody>
      </p:sp>
      <p:pic>
        <p:nvPicPr>
          <p:cNvPr id="5" name="Picture 4" descr="2 incuba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3583" y="1288473"/>
            <a:ext cx="3992708" cy="3505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</a:p>
          <a:p>
            <a:pPr lvl="1"/>
            <a:r>
              <a:rPr lang="en-US" dirty="0" smtClean="0"/>
              <a:t>Temperature should be checked daily</a:t>
            </a:r>
          </a:p>
          <a:p>
            <a:pPr lvl="1"/>
            <a:r>
              <a:rPr lang="en-US" dirty="0" smtClean="0"/>
              <a:t>Cabinets should be cleaned regularly with disinfectant approved by the manufacturer.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Incubator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Indispensable instrument</a:t>
            </a:r>
          </a:p>
          <a:p>
            <a:r>
              <a:rPr lang="en-US" dirty="0" smtClean="0"/>
              <a:t>Used to view objects too small to be seen with the naked eye.</a:t>
            </a:r>
          </a:p>
          <a:p>
            <a:r>
              <a:rPr lang="en-US" dirty="0" smtClean="0"/>
              <a:t>Used:</a:t>
            </a:r>
          </a:p>
          <a:p>
            <a:pPr lvl="1"/>
            <a:r>
              <a:rPr lang="en-US" dirty="0" smtClean="0"/>
              <a:t>Evaluated stained blood smears</a:t>
            </a:r>
          </a:p>
          <a:p>
            <a:pPr lvl="1"/>
            <a:r>
              <a:rPr lang="en-US" dirty="0" smtClean="0"/>
              <a:t>Urine sediment</a:t>
            </a:r>
          </a:p>
          <a:p>
            <a:pPr lvl="1"/>
            <a:r>
              <a:rPr lang="en-US" dirty="0" smtClean="0"/>
              <a:t>Vaginal secretions</a:t>
            </a:r>
          </a:p>
          <a:p>
            <a:pPr lvl="1"/>
            <a:r>
              <a:rPr lang="en-US" dirty="0" smtClean="0"/>
              <a:t>Smears made from body fluids</a:t>
            </a:r>
          </a:p>
          <a:p>
            <a:pPr lvl="1"/>
            <a:r>
              <a:rPr lang="en-US" dirty="0" smtClean="0"/>
              <a:t>Microbiological cultures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4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utoclav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6582" y="2022765"/>
            <a:ext cx="3796145" cy="306185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Autoclave</a:t>
            </a:r>
            <a:endParaRPr lang="en-US" dirty="0"/>
          </a:p>
        </p:txBody>
      </p:sp>
      <p:pic>
        <p:nvPicPr>
          <p:cNvPr id="6" name="Picture 5" descr="2autoclav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19662" y="1939637"/>
            <a:ext cx="4335174" cy="3034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 QA methods must be followed when an autoclave is used.</a:t>
            </a:r>
          </a:p>
          <a:p>
            <a:r>
              <a:rPr lang="en-US" dirty="0" smtClean="0"/>
              <a:t>A certified technician should regularly examine the autoclave and biologic and chemical indicators should be checked daily.</a:t>
            </a:r>
          </a:p>
          <a:p>
            <a:r>
              <a:rPr lang="en-US" dirty="0" smtClean="0"/>
              <a:t>Biologic indicators include spore preparations that are wrapped in the autoclave load.</a:t>
            </a:r>
          </a:p>
          <a:p>
            <a:r>
              <a:rPr lang="en-US" dirty="0" smtClean="0"/>
              <a:t>At the end of the sterilization period, they are incubated and checked for germination.</a:t>
            </a:r>
          </a:p>
          <a:p>
            <a:r>
              <a:rPr lang="en-US" dirty="0" smtClean="0"/>
              <a:t>If the spores fail to germinate the autoclave reached the appropriate temperature.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Autoclave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DSC023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78692" y="1481138"/>
            <a:ext cx="6034616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three components</a:t>
            </a:r>
          </a:p>
          <a:p>
            <a:pPr lvl="1"/>
            <a:r>
              <a:rPr lang="en-US" dirty="0" smtClean="0"/>
              <a:t>Magnification system</a:t>
            </a:r>
          </a:p>
          <a:p>
            <a:pPr lvl="1"/>
            <a:r>
              <a:rPr lang="en-US" dirty="0" smtClean="0"/>
              <a:t>Illumination system</a:t>
            </a:r>
          </a:p>
          <a:p>
            <a:pPr lvl="1"/>
            <a:r>
              <a:rPr lang="en-US" dirty="0" smtClean="0"/>
              <a:t>Framework:  includes all components responsible for positioning the slide and focusing.</a:t>
            </a:r>
          </a:p>
          <a:p>
            <a:r>
              <a:rPr lang="en-US" dirty="0" smtClean="0"/>
              <a:t>Magnification System</a:t>
            </a:r>
          </a:p>
          <a:p>
            <a:pPr lvl="1"/>
            <a:r>
              <a:rPr lang="en-US" dirty="0" smtClean="0"/>
              <a:t>Ocular lens</a:t>
            </a:r>
          </a:p>
          <a:p>
            <a:pPr lvl="1"/>
            <a:r>
              <a:rPr lang="en-US" dirty="0" smtClean="0"/>
              <a:t>Objective lens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  <p:pic>
        <p:nvPicPr>
          <p:cNvPr id="2049" name="Picture 1" descr="http://shs.westport.k12.ct.us/mjvl/biology/microscope/parts.g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475" y="1690687"/>
            <a:ext cx="6118789" cy="41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646126" y="5562626"/>
            <a:ext cx="4210050" cy="2962275"/>
            <a:chOff x="0" y="30"/>
            <a:chExt cx="6630" cy="4665"/>
          </a:xfrm>
        </p:grpSpPr>
        <p:sp>
          <p:nvSpPr>
            <p:cNvPr id="5" name="Rectangle 15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0" y="3015"/>
              <a:ext cx="1005" cy="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14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2445" y="3510"/>
              <a:ext cx="1035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13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4815" y="2910"/>
              <a:ext cx="156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12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4845" y="4215"/>
              <a:ext cx="1785" cy="4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11">
              <a:hlinkClick r:id="rId4"/>
            </p:cNvPr>
            <p:cNvSpPr>
              <a:spLocks noChangeAspect="1" noChangeArrowheads="1"/>
            </p:cNvSpPr>
            <p:nvPr/>
          </p:nvSpPr>
          <p:spPr bwMode="auto">
            <a:xfrm>
              <a:off x="3960" y="3615"/>
              <a:ext cx="810" cy="81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10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4500" y="1545"/>
              <a:ext cx="1950" cy="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30" y="4410"/>
              <a:ext cx="1800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8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1875" y="4425"/>
              <a:ext cx="2865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hlinkClick r:id="rId4"/>
            </p:cNvPr>
            <p:cNvSpPr>
              <a:spLocks/>
            </p:cNvSpPr>
            <p:nvPr/>
          </p:nvSpPr>
          <p:spPr bwMode="auto">
            <a:xfrm>
              <a:off x="3465" y="1320"/>
              <a:ext cx="1170" cy="2235"/>
            </a:xfrm>
            <a:custGeom>
              <a:avLst/>
              <a:gdLst>
                <a:gd name="T0" fmla="*/ 0 w 1170"/>
                <a:gd name="T1" fmla="*/ 270 h 2235"/>
                <a:gd name="T2" fmla="*/ 405 w 1170"/>
                <a:gd name="T3" fmla="*/ 0 h 2235"/>
                <a:gd name="T4" fmla="*/ 1065 w 1170"/>
                <a:gd name="T5" fmla="*/ 870 h 2235"/>
                <a:gd name="T6" fmla="*/ 1170 w 1170"/>
                <a:gd name="T7" fmla="*/ 2190 h 2235"/>
                <a:gd name="T8" fmla="*/ 765 w 1170"/>
                <a:gd name="T9" fmla="*/ 2235 h 2235"/>
                <a:gd name="T10" fmla="*/ 525 w 1170"/>
                <a:gd name="T11" fmla="*/ 960 h 2235"/>
                <a:gd name="T12" fmla="*/ 0 w 1170"/>
                <a:gd name="T13" fmla="*/ 270 h 2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0" h="2235">
                  <a:moveTo>
                    <a:pt x="0" y="270"/>
                  </a:moveTo>
                  <a:lnTo>
                    <a:pt x="405" y="0"/>
                  </a:lnTo>
                  <a:lnTo>
                    <a:pt x="1065" y="870"/>
                  </a:lnTo>
                  <a:lnTo>
                    <a:pt x="1170" y="2190"/>
                  </a:lnTo>
                  <a:lnTo>
                    <a:pt x="765" y="2235"/>
                  </a:lnTo>
                  <a:lnTo>
                    <a:pt x="525" y="960"/>
                  </a:lnTo>
                  <a:lnTo>
                    <a:pt x="0" y="27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hlinkClick r:id="rId4"/>
            </p:cNvPr>
            <p:cNvSpPr>
              <a:spLocks/>
            </p:cNvSpPr>
            <p:nvPr/>
          </p:nvSpPr>
          <p:spPr bwMode="auto">
            <a:xfrm>
              <a:off x="60" y="2175"/>
              <a:ext cx="4095" cy="1290"/>
            </a:xfrm>
            <a:custGeom>
              <a:avLst/>
              <a:gdLst>
                <a:gd name="T0" fmla="*/ 0 w 4095"/>
                <a:gd name="T1" fmla="*/ 30 h 1290"/>
                <a:gd name="T2" fmla="*/ 15 w 4095"/>
                <a:gd name="T3" fmla="*/ 375 h 1290"/>
                <a:gd name="T4" fmla="*/ 870 w 4095"/>
                <a:gd name="T5" fmla="*/ 390 h 1290"/>
                <a:gd name="T6" fmla="*/ 2145 w 4095"/>
                <a:gd name="T7" fmla="*/ 1290 h 1290"/>
                <a:gd name="T8" fmla="*/ 4065 w 4095"/>
                <a:gd name="T9" fmla="*/ 1260 h 1290"/>
                <a:gd name="T10" fmla="*/ 4095 w 4095"/>
                <a:gd name="T11" fmla="*/ 1095 h 1290"/>
                <a:gd name="T12" fmla="*/ 4050 w 4095"/>
                <a:gd name="T13" fmla="*/ 1020 h 1290"/>
                <a:gd name="T14" fmla="*/ 2370 w 4095"/>
                <a:gd name="T15" fmla="*/ 975 h 1290"/>
                <a:gd name="T16" fmla="*/ 900 w 4095"/>
                <a:gd name="T17" fmla="*/ 0 h 1290"/>
                <a:gd name="T18" fmla="*/ 0 w 4095"/>
                <a:gd name="T19" fmla="*/ 3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95" h="1290">
                  <a:moveTo>
                    <a:pt x="0" y="30"/>
                  </a:moveTo>
                  <a:lnTo>
                    <a:pt x="15" y="375"/>
                  </a:lnTo>
                  <a:lnTo>
                    <a:pt x="870" y="390"/>
                  </a:lnTo>
                  <a:lnTo>
                    <a:pt x="2145" y="1290"/>
                  </a:lnTo>
                  <a:lnTo>
                    <a:pt x="4065" y="1260"/>
                  </a:lnTo>
                  <a:lnTo>
                    <a:pt x="4095" y="1095"/>
                  </a:lnTo>
                  <a:lnTo>
                    <a:pt x="4050" y="1020"/>
                  </a:lnTo>
                  <a:lnTo>
                    <a:pt x="2370" y="975"/>
                  </a:lnTo>
                  <a:lnTo>
                    <a:pt x="900" y="0"/>
                  </a:lnTo>
                  <a:lnTo>
                    <a:pt x="0" y="3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hlinkClick r:id="rId4"/>
            </p:cNvPr>
            <p:cNvSpPr>
              <a:spLocks/>
            </p:cNvSpPr>
            <p:nvPr/>
          </p:nvSpPr>
          <p:spPr bwMode="auto">
            <a:xfrm>
              <a:off x="135" y="3810"/>
              <a:ext cx="3240" cy="585"/>
            </a:xfrm>
            <a:custGeom>
              <a:avLst/>
              <a:gdLst>
                <a:gd name="T0" fmla="*/ 15 w 3240"/>
                <a:gd name="T1" fmla="*/ 75 h 585"/>
                <a:gd name="T2" fmla="*/ 0 w 3240"/>
                <a:gd name="T3" fmla="*/ 375 h 585"/>
                <a:gd name="T4" fmla="*/ 2430 w 3240"/>
                <a:gd name="T5" fmla="*/ 495 h 585"/>
                <a:gd name="T6" fmla="*/ 2505 w 3240"/>
                <a:gd name="T7" fmla="*/ 585 h 585"/>
                <a:gd name="T8" fmla="*/ 3240 w 3240"/>
                <a:gd name="T9" fmla="*/ 570 h 585"/>
                <a:gd name="T10" fmla="*/ 3225 w 3240"/>
                <a:gd name="T11" fmla="*/ 225 h 585"/>
                <a:gd name="T12" fmla="*/ 2550 w 3240"/>
                <a:gd name="T13" fmla="*/ 240 h 585"/>
                <a:gd name="T14" fmla="*/ 690 w 3240"/>
                <a:gd name="T15" fmla="*/ 0 h 585"/>
                <a:gd name="T16" fmla="*/ 15 w 3240"/>
                <a:gd name="T17" fmla="*/ 75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40" h="585">
                  <a:moveTo>
                    <a:pt x="15" y="75"/>
                  </a:moveTo>
                  <a:lnTo>
                    <a:pt x="0" y="375"/>
                  </a:lnTo>
                  <a:lnTo>
                    <a:pt x="2430" y="495"/>
                  </a:lnTo>
                  <a:lnTo>
                    <a:pt x="2505" y="585"/>
                  </a:lnTo>
                  <a:lnTo>
                    <a:pt x="3240" y="570"/>
                  </a:lnTo>
                  <a:lnTo>
                    <a:pt x="3225" y="225"/>
                  </a:lnTo>
                  <a:lnTo>
                    <a:pt x="2550" y="240"/>
                  </a:lnTo>
                  <a:lnTo>
                    <a:pt x="690" y="0"/>
                  </a:lnTo>
                  <a:lnTo>
                    <a:pt x="15" y="7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">
              <a:hlinkClick r:id="rId4"/>
            </p:cNvPr>
            <p:cNvSpPr>
              <a:spLocks/>
            </p:cNvSpPr>
            <p:nvPr/>
          </p:nvSpPr>
          <p:spPr bwMode="auto">
            <a:xfrm>
              <a:off x="195" y="1065"/>
              <a:ext cx="3225" cy="1620"/>
            </a:xfrm>
            <a:custGeom>
              <a:avLst/>
              <a:gdLst>
                <a:gd name="T0" fmla="*/ 15 w 3225"/>
                <a:gd name="T1" fmla="*/ 60 h 1620"/>
                <a:gd name="T2" fmla="*/ 0 w 3225"/>
                <a:gd name="T3" fmla="*/ 450 h 1620"/>
                <a:gd name="T4" fmla="*/ 945 w 3225"/>
                <a:gd name="T5" fmla="*/ 435 h 1620"/>
                <a:gd name="T6" fmla="*/ 2370 w 3225"/>
                <a:gd name="T7" fmla="*/ 1620 h 1620"/>
                <a:gd name="T8" fmla="*/ 3225 w 3225"/>
                <a:gd name="T9" fmla="*/ 1620 h 1620"/>
                <a:gd name="T10" fmla="*/ 3195 w 3225"/>
                <a:gd name="T11" fmla="*/ 975 h 1620"/>
                <a:gd name="T12" fmla="*/ 2340 w 3225"/>
                <a:gd name="T13" fmla="*/ 945 h 1620"/>
                <a:gd name="T14" fmla="*/ 1215 w 3225"/>
                <a:gd name="T15" fmla="*/ 0 h 1620"/>
                <a:gd name="T16" fmla="*/ 0 w 3225"/>
                <a:gd name="T17" fmla="*/ 0 h 1620"/>
                <a:gd name="T18" fmla="*/ 15 w 3225"/>
                <a:gd name="T19" fmla="*/ 60 h 1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5" h="1620">
                  <a:moveTo>
                    <a:pt x="15" y="60"/>
                  </a:moveTo>
                  <a:lnTo>
                    <a:pt x="0" y="450"/>
                  </a:lnTo>
                  <a:lnTo>
                    <a:pt x="945" y="435"/>
                  </a:lnTo>
                  <a:lnTo>
                    <a:pt x="2370" y="1620"/>
                  </a:lnTo>
                  <a:lnTo>
                    <a:pt x="3225" y="1620"/>
                  </a:lnTo>
                  <a:lnTo>
                    <a:pt x="3195" y="975"/>
                  </a:lnTo>
                  <a:lnTo>
                    <a:pt x="2340" y="945"/>
                  </a:lnTo>
                  <a:lnTo>
                    <a:pt x="1215" y="0"/>
                  </a:lnTo>
                  <a:lnTo>
                    <a:pt x="0" y="0"/>
                  </a:lnTo>
                  <a:lnTo>
                    <a:pt x="15" y="6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3">
              <a:hlinkClick r:id="rId4"/>
            </p:cNvPr>
            <p:cNvSpPr>
              <a:spLocks/>
            </p:cNvSpPr>
            <p:nvPr/>
          </p:nvSpPr>
          <p:spPr bwMode="auto">
            <a:xfrm>
              <a:off x="3375" y="30"/>
              <a:ext cx="825" cy="1140"/>
            </a:xfrm>
            <a:custGeom>
              <a:avLst/>
              <a:gdLst>
                <a:gd name="T0" fmla="*/ 2370 w 825"/>
                <a:gd name="T1" fmla="*/ 705 h 1140"/>
                <a:gd name="T2" fmla="*/ 2340 w 825"/>
                <a:gd name="T3" fmla="*/ 1140 h 1140"/>
                <a:gd name="T4" fmla="*/ 1560 w 825"/>
                <a:gd name="T5" fmla="*/ 1140 h 1140"/>
                <a:gd name="T6" fmla="*/ 0 w 825"/>
                <a:gd name="T7" fmla="*/ 630 h 1140"/>
                <a:gd name="T8" fmla="*/ 15 w 825"/>
                <a:gd name="T9" fmla="*/ 75 h 1140"/>
                <a:gd name="T10" fmla="*/ 825 w 825"/>
                <a:gd name="T11" fmla="*/ 0 h 1140"/>
                <a:gd name="T12" fmla="*/ 2370 w 825"/>
                <a:gd name="T13" fmla="*/ 705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5" h="1140">
                  <a:moveTo>
                    <a:pt x="2370" y="705"/>
                  </a:moveTo>
                  <a:lnTo>
                    <a:pt x="2340" y="1140"/>
                  </a:lnTo>
                  <a:lnTo>
                    <a:pt x="1560" y="1140"/>
                  </a:lnTo>
                  <a:lnTo>
                    <a:pt x="0" y="630"/>
                  </a:lnTo>
                  <a:lnTo>
                    <a:pt x="15" y="75"/>
                  </a:lnTo>
                  <a:lnTo>
                    <a:pt x="825" y="0"/>
                  </a:lnTo>
                  <a:lnTo>
                    <a:pt x="2370" y="70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646126" y="554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5646126" y="55435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5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monocular or binocular (eyepiece)</a:t>
            </a:r>
          </a:p>
          <a:p>
            <a:pPr lvl="1"/>
            <a:r>
              <a:rPr lang="en-US" dirty="0" smtClean="0"/>
              <a:t>Monocular one eyepiece </a:t>
            </a:r>
          </a:p>
          <a:p>
            <a:pPr lvl="1"/>
            <a:r>
              <a:rPr lang="en-US" dirty="0" smtClean="0"/>
              <a:t>Binocular two eyepieces</a:t>
            </a:r>
          </a:p>
          <a:p>
            <a:pPr lvl="1"/>
            <a:r>
              <a:rPr lang="en-US" dirty="0" smtClean="0"/>
              <a:t>Located at top of the microscope </a:t>
            </a:r>
          </a:p>
          <a:p>
            <a:pPr lvl="1"/>
            <a:r>
              <a:rPr lang="en-US" dirty="0" smtClean="0"/>
              <a:t>Usual magnification of oculars is 10x</a:t>
            </a:r>
          </a:p>
          <a:p>
            <a:pPr lvl="1"/>
            <a:r>
              <a:rPr lang="en-US" dirty="0" smtClean="0"/>
              <a:t>Compound microscopes have objective lenses that increase the magnification of the specimen</a:t>
            </a:r>
          </a:p>
          <a:p>
            <a:pPr lvl="1"/>
            <a:r>
              <a:rPr lang="en-US" dirty="0" smtClean="0"/>
              <a:t>Objective lenses are attached to the revolving nosepiece</a:t>
            </a:r>
          </a:p>
          <a:p>
            <a:pPr lvl="1"/>
            <a:r>
              <a:rPr lang="en-US" dirty="0" smtClean="0"/>
              <a:t>Most microscopes have 4 different objective each with a different magnifying power.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lenses</a:t>
            </a:r>
          </a:p>
          <a:p>
            <a:pPr lvl="1"/>
            <a:r>
              <a:rPr lang="en-US" dirty="0" smtClean="0"/>
              <a:t>Shortest objective has the lowest power (4x)  Called a scanning lens.</a:t>
            </a:r>
          </a:p>
          <a:p>
            <a:pPr lvl="1"/>
            <a:r>
              <a:rPr lang="en-US" dirty="0" smtClean="0"/>
              <a:t>Next sized lens is 10x</a:t>
            </a:r>
          </a:p>
          <a:p>
            <a:pPr lvl="1"/>
            <a:r>
              <a:rPr lang="en-US" dirty="0" smtClean="0"/>
              <a:t>High dry 40-45 x</a:t>
            </a:r>
          </a:p>
          <a:p>
            <a:pPr lvl="1"/>
            <a:r>
              <a:rPr lang="en-US" dirty="0" smtClean="0"/>
              <a:t>Longest objective ( oil immersion)  (100x)</a:t>
            </a:r>
          </a:p>
          <a:p>
            <a:pPr lvl="2"/>
            <a:r>
              <a:rPr lang="en-US" dirty="0" smtClean="0"/>
              <a:t>Uses special oil  </a:t>
            </a:r>
            <a:r>
              <a:rPr lang="en-US" i="1" dirty="0" smtClean="0"/>
              <a:t>Immersion Oil</a:t>
            </a:r>
            <a:r>
              <a:rPr lang="en-US" dirty="0" smtClean="0"/>
              <a:t> The oil prevents refraction of the light and improves the resolution (clarity) of the magnified image.</a:t>
            </a:r>
          </a:p>
          <a:p>
            <a:pPr lvl="2"/>
            <a:r>
              <a:rPr lang="en-US" dirty="0" smtClean="0"/>
              <a:t>Oil immersion is used to view cells and extremely small materials such as bacteria and platelets and to examine stained specimens.</a:t>
            </a:r>
          </a:p>
          <a:p>
            <a:pPr lvl="1"/>
            <a:r>
              <a:rPr lang="en-US" dirty="0" smtClean="0"/>
              <a:t>To determine magnification of the specimen multiply the magnification of the objective lens by 10 (magnification of the ocular).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 of the microscope connects the objectives and the oculars to the base which supports the microscope and contains its light </a:t>
            </a:r>
            <a:r>
              <a:rPr lang="en-US" dirty="0" err="1" smtClean="0"/>
              <a:t>souce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Stage of the microscope holds the slide to be viewed.</a:t>
            </a:r>
          </a:p>
          <a:p>
            <a:r>
              <a:rPr lang="en-US" dirty="0" smtClean="0"/>
              <a:t>The light source, condenser, and the iris diaphragm make up the illumination system.</a:t>
            </a:r>
          </a:p>
          <a:p>
            <a:r>
              <a:rPr lang="en-US" dirty="0" smtClean="0"/>
              <a:t>Condenser directs light up through the stage </a:t>
            </a:r>
          </a:p>
          <a:p>
            <a:r>
              <a:rPr lang="en-US" dirty="0" smtClean="0"/>
              <a:t>The iris diaphragm regulates the amount of light passing through the specimen.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Above the base are the focusing knobs</a:t>
            </a:r>
          </a:p>
          <a:p>
            <a:pPr lvl="1"/>
            <a:r>
              <a:rPr lang="en-US" dirty="0" smtClean="0"/>
              <a:t>Coarse adjustment is used only with scanning and low-power lenses</a:t>
            </a:r>
          </a:p>
          <a:p>
            <a:pPr lvl="1"/>
            <a:r>
              <a:rPr lang="en-US" dirty="0" smtClean="0"/>
              <a:t>Fine adjustment is used with high power and oil immersion lenses.</a:t>
            </a:r>
          </a:p>
          <a:p>
            <a:r>
              <a:rPr lang="en-US" dirty="0" smtClean="0"/>
              <a:t>Maintenance of microscope</a:t>
            </a:r>
          </a:p>
          <a:p>
            <a:pPr lvl="1"/>
            <a:r>
              <a:rPr lang="en-US" dirty="0" smtClean="0"/>
              <a:t>Dependent on the amount of daily use.</a:t>
            </a:r>
          </a:p>
          <a:p>
            <a:pPr lvl="1"/>
            <a:r>
              <a:rPr lang="en-US" dirty="0" smtClean="0"/>
              <a:t>Dirt is the primary enemy of the microscope</a:t>
            </a:r>
          </a:p>
          <a:p>
            <a:pPr lvl="1"/>
            <a:r>
              <a:rPr lang="en-US" dirty="0" smtClean="0"/>
              <a:t>Oil, makeup, dust and eye secretions all can obstruct vision through the lens and may also transmit infective organisms.</a:t>
            </a:r>
          </a:p>
          <a:p>
            <a:pPr lvl="1"/>
            <a:r>
              <a:rPr lang="en-US" dirty="0" smtClean="0"/>
              <a:t>Always store in a plastic dust cover when not in use.</a:t>
            </a:r>
          </a:p>
          <a:p>
            <a:pPr lvl="1"/>
            <a:r>
              <a:rPr lang="en-US" dirty="0" smtClean="0"/>
              <a:t>Lenses should be cleaned before and after each use with lens paper and cleaner.  Solvent cleaner such as </a:t>
            </a:r>
            <a:r>
              <a:rPr lang="en-US" dirty="0" err="1" smtClean="0"/>
              <a:t>xylene</a:t>
            </a:r>
            <a:r>
              <a:rPr lang="en-US" dirty="0" smtClean="0"/>
              <a:t> is not recommended.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placed in a permanent location</a:t>
            </a:r>
          </a:p>
          <a:p>
            <a:r>
              <a:rPr lang="en-US" dirty="0" smtClean="0"/>
              <a:t>Moving a microscope:</a:t>
            </a:r>
          </a:p>
          <a:p>
            <a:pPr lvl="1"/>
            <a:r>
              <a:rPr lang="en-US" dirty="0" smtClean="0"/>
              <a:t>Carry securely with one hand supporting the base and the other holding the arm.</a:t>
            </a:r>
          </a:p>
          <a:p>
            <a:pPr lvl="1"/>
            <a:r>
              <a:rPr lang="en-US" dirty="0" smtClean="0"/>
              <a:t>When stored it should be left covered and with the low-power objective in the lowest position.  Stage should be centered.</a:t>
            </a:r>
          </a:p>
          <a:p>
            <a:r>
              <a:rPr lang="en-US" dirty="0" smtClean="0"/>
              <a:t>Using a microscope involves focusing and illumination</a:t>
            </a:r>
          </a:p>
          <a:p>
            <a:pPr lvl="1"/>
            <a:r>
              <a:rPr lang="en-US" dirty="0" smtClean="0"/>
              <a:t>Image is focused by moving the objective closer to the specimen </a:t>
            </a:r>
          </a:p>
          <a:p>
            <a:pPr lvl="1"/>
            <a:r>
              <a:rPr lang="en-US" dirty="0" smtClean="0"/>
              <a:t>illumination is accomplished by raising or lowering the condenser and by moving the specimen closer to or farther from the objective.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533</TotalTime>
  <Words>1134</Words>
  <Application>Microsoft Office PowerPoint</Application>
  <PresentationFormat>Widescreen</PresentationFormat>
  <Paragraphs>126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Lucida Sans Unicode</vt:lpstr>
      <vt:lpstr>Verdana</vt:lpstr>
      <vt:lpstr>Wingdings 2</vt:lpstr>
      <vt:lpstr>Wingdings 3</vt:lpstr>
      <vt:lpstr>Concourse</vt:lpstr>
      <vt:lpstr>Laboratory Equipment</vt:lpstr>
      <vt:lpstr>Microscope</vt:lpstr>
      <vt:lpstr>Microscope</vt:lpstr>
      <vt:lpstr>Microscope</vt:lpstr>
      <vt:lpstr>Microscope</vt:lpstr>
      <vt:lpstr>Microscope</vt:lpstr>
      <vt:lpstr>Microscope</vt:lpstr>
      <vt:lpstr>Microscope</vt:lpstr>
      <vt:lpstr>Microscope</vt:lpstr>
      <vt:lpstr>Microscope</vt:lpstr>
      <vt:lpstr>Centrifuge</vt:lpstr>
      <vt:lpstr>Centrifuge</vt:lpstr>
      <vt:lpstr>Centrifuge</vt:lpstr>
      <vt:lpstr>Centrifuge</vt:lpstr>
      <vt:lpstr>Centrifuge</vt:lpstr>
      <vt:lpstr>Incubator</vt:lpstr>
      <vt:lpstr>PowerPoint Presentation</vt:lpstr>
      <vt:lpstr>Incubator</vt:lpstr>
      <vt:lpstr>Incubator</vt:lpstr>
      <vt:lpstr>Autoclave</vt:lpstr>
      <vt:lpstr>Autoclave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Equipment</dc:title>
  <dc:creator>Constance Mollo</dc:creator>
  <cp:lastModifiedBy>Constance Mollo</cp:lastModifiedBy>
  <cp:revision>16</cp:revision>
  <dcterms:created xsi:type="dcterms:W3CDTF">2014-08-27T21:33:48Z</dcterms:created>
  <dcterms:modified xsi:type="dcterms:W3CDTF">2014-09-01T20:20:39Z</dcterms:modified>
</cp:coreProperties>
</file>