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stance Mollo" initials="CM" lastIdx="1" clrIdx="0">
    <p:extLst>
      <p:ext uri="{19B8F6BF-5375-455C-9EA6-DF929625EA0E}">
        <p15:presenceInfo xmlns:p15="http://schemas.microsoft.com/office/powerpoint/2012/main" userId="b39da4258c2bc3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2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7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7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9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2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4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F068B-7626-41DF-8744-565E3080C7C5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87DA-EDD9-431F-9063-E78F88351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LABORATORY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80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 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Labelling of specimens sent to reference lab must include:</a:t>
            </a:r>
          </a:p>
          <a:p>
            <a:pPr lvl="2"/>
            <a:r>
              <a:rPr lang="en-US" dirty="0" smtClean="0"/>
              <a:t>Physician’s name, account number, address and phone number</a:t>
            </a:r>
          </a:p>
          <a:p>
            <a:pPr lvl="2"/>
            <a:r>
              <a:rPr lang="en-US" dirty="0" smtClean="0"/>
              <a:t>Patient’s full name, surname first, age, date of birth and gender address and insurance information.</a:t>
            </a:r>
          </a:p>
          <a:p>
            <a:pPr lvl="2"/>
            <a:r>
              <a:rPr lang="en-US" dirty="0" smtClean="0"/>
              <a:t>Source of specimen</a:t>
            </a:r>
          </a:p>
          <a:p>
            <a:pPr lvl="2"/>
            <a:r>
              <a:rPr lang="en-US" dirty="0" smtClean="0"/>
              <a:t>Date and time of collection</a:t>
            </a:r>
          </a:p>
          <a:p>
            <a:pPr lvl="2"/>
            <a:r>
              <a:rPr lang="en-US" dirty="0" smtClean="0"/>
              <a:t>Specific test or tests requested</a:t>
            </a:r>
          </a:p>
          <a:p>
            <a:pPr lvl="2"/>
            <a:r>
              <a:rPr lang="en-US" dirty="0" smtClean="0"/>
              <a:t>Medications taken by the patient</a:t>
            </a:r>
          </a:p>
          <a:p>
            <a:pPr lvl="2"/>
            <a:r>
              <a:rPr lang="en-US" dirty="0" smtClean="0"/>
              <a:t>Whether the patient was fasting or following dietary restrictions if required and time of last intake.</a:t>
            </a:r>
          </a:p>
          <a:p>
            <a:pPr lvl="2"/>
            <a:r>
              <a:rPr lang="en-US" dirty="0" smtClean="0"/>
              <a:t>Possible diagnosis</a:t>
            </a:r>
          </a:p>
          <a:p>
            <a:pPr lvl="2"/>
            <a:r>
              <a:rPr lang="en-US" dirty="0" smtClean="0"/>
              <a:t>Indication of whether the test is to be performed STAT  (Status-Latin)  = “Medical abbreviation for immediately or at this moment”.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7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PREANALYTICAL   SPECIMEN COLLECTION AND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Mailed specimens</a:t>
            </a:r>
          </a:p>
          <a:p>
            <a:pPr lvl="1"/>
            <a:r>
              <a:rPr lang="en-US" dirty="0" smtClean="0"/>
              <a:t>Carefully packaged to prevent breakage, damage or contamination by all persons handling package.</a:t>
            </a:r>
          </a:p>
          <a:p>
            <a:pPr lvl="1"/>
            <a:r>
              <a:rPr lang="en-US" dirty="0" smtClean="0"/>
              <a:t>Specimen must be in unbreakable tubes with secure tops</a:t>
            </a:r>
          </a:p>
          <a:p>
            <a:pPr lvl="1"/>
            <a:r>
              <a:rPr lang="en-US" dirty="0" smtClean="0"/>
              <a:t>Wrap the containers in absorbent paper</a:t>
            </a:r>
          </a:p>
          <a:p>
            <a:pPr lvl="1"/>
            <a:r>
              <a:rPr lang="en-US" dirty="0" smtClean="0"/>
              <a:t>Tape lid shut so that no leakage occurs if the specimen container breaks.</a:t>
            </a:r>
          </a:p>
          <a:p>
            <a:pPr lvl="1"/>
            <a:r>
              <a:rPr lang="en-US" dirty="0" smtClean="0"/>
              <a:t>Place all specimens in a second container such as an impervious biohazard bag for transport.</a:t>
            </a:r>
          </a:p>
          <a:p>
            <a:pPr lvl="2"/>
            <a:r>
              <a:rPr lang="en-US" dirty="0" smtClean="0"/>
              <a:t>Usually Styrofoam mailers  are used because they cushion the sample and provide insulation.</a:t>
            </a:r>
          </a:p>
          <a:p>
            <a:pPr lvl="1"/>
            <a:r>
              <a:rPr lang="en-US" dirty="0" smtClean="0"/>
              <a:t>The complete requisition goes inside the outermost wrap.</a:t>
            </a:r>
          </a:p>
          <a:p>
            <a:pPr lvl="1"/>
            <a:r>
              <a:rPr lang="en-US" dirty="0" smtClean="0"/>
              <a:t>A warning label specifying the etiologic agent or biologic specimen is placed on the outside of the container.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4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ANALYTICAL – PROCESSING SAMPLE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Shipped Samples are usually picked up by courier service.</a:t>
            </a:r>
          </a:p>
          <a:p>
            <a:r>
              <a:rPr lang="en-US" dirty="0" smtClean="0"/>
              <a:t>Sample should be properly stored until picked up by laboratory.</a:t>
            </a:r>
          </a:p>
          <a:p>
            <a:pPr lvl="2"/>
            <a:r>
              <a:rPr lang="en-US" dirty="0" smtClean="0"/>
              <a:t>Some samples need to be stored at refrigerated temperatures</a:t>
            </a:r>
          </a:p>
          <a:p>
            <a:pPr lvl="2"/>
            <a:r>
              <a:rPr lang="en-US" dirty="0" smtClean="0"/>
              <a:t>Some samples need to be stored at room temperature.</a:t>
            </a:r>
          </a:p>
          <a:p>
            <a:pPr lvl="2"/>
            <a:r>
              <a:rPr lang="en-US" dirty="0" smtClean="0"/>
              <a:t>Others away from light sources</a:t>
            </a:r>
          </a:p>
          <a:p>
            <a:pPr lvl="2"/>
            <a:r>
              <a:rPr lang="en-US" dirty="0" smtClean="0"/>
              <a:t>Samples may need to have serum separated from RBCs</a:t>
            </a:r>
          </a:p>
          <a:p>
            <a:pPr lvl="2"/>
            <a:r>
              <a:rPr lang="en-US" dirty="0" smtClean="0"/>
              <a:t>Be sure to check sample storage requirements.  Questions that occur must be referred to testing lab.</a:t>
            </a:r>
          </a:p>
          <a:p>
            <a:r>
              <a:rPr lang="en-US" dirty="0" smtClean="0"/>
              <a:t>Preventing Contamination:</a:t>
            </a:r>
          </a:p>
          <a:p>
            <a:pPr lvl="2"/>
            <a:r>
              <a:rPr lang="en-US" dirty="0" smtClean="0"/>
              <a:t>Medical Assistants must take care to prevent contamination of specimen and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1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 ANALYTICAL PREVENTING CONTAMINATION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Expiration dates should be checked on swabs, tubes, transport media and other collection container should be checked before using items.</a:t>
            </a:r>
          </a:p>
          <a:p>
            <a:pPr lvl="1"/>
            <a:r>
              <a:rPr lang="en-US" dirty="0" smtClean="0"/>
              <a:t>Use of outdated supplies for the collection of samples renders the sample unsuitable for testing.</a:t>
            </a:r>
          </a:p>
          <a:p>
            <a:r>
              <a:rPr lang="en-US" dirty="0" smtClean="0"/>
              <a:t>Improperly handled specimen may become contaminated or may contaminate the surrounding environment.</a:t>
            </a:r>
          </a:p>
          <a:p>
            <a:r>
              <a:rPr lang="en-US" dirty="0" smtClean="0"/>
              <a:t>Remember “Standard Precautions”.</a:t>
            </a:r>
          </a:p>
          <a:p>
            <a:r>
              <a:rPr lang="en-US" dirty="0" smtClean="0"/>
              <a:t>Sufficient sample should be collected for the tests requested by the physician.    A QNS  (Quantity Not Sufficient)  renders a sample unsuitable for testing and another sample needs to be collected.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79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 COLLECTION OF SPECIMEN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Specimen collected must be a true representative sample.</a:t>
            </a:r>
          </a:p>
          <a:p>
            <a:pPr lvl="1"/>
            <a:r>
              <a:rPr lang="en-US" dirty="0" smtClean="0"/>
              <a:t>A swab sample for a wound culture must be from the depths of the wound</a:t>
            </a:r>
          </a:p>
          <a:p>
            <a:pPr lvl="1"/>
            <a:r>
              <a:rPr lang="en-US" dirty="0" smtClean="0"/>
              <a:t>A hemolyzed sample of blood or one taken in an atypical area (</a:t>
            </a:r>
            <a:r>
              <a:rPr lang="en-US" dirty="0" err="1" smtClean="0"/>
              <a:t>hemotoma</a:t>
            </a:r>
            <a:r>
              <a:rPr lang="en-US" dirty="0" smtClean="0"/>
              <a:t> or above or below IV) will yield erroneous results.</a:t>
            </a:r>
          </a:p>
          <a:p>
            <a:pPr lvl="1"/>
            <a:r>
              <a:rPr lang="en-US" dirty="0" smtClean="0"/>
              <a:t>Volumes of 24 hour urine specimen must be carefully measured and recorded.  Sample must be well mixed before an aliquot is removed for testing. </a:t>
            </a:r>
          </a:p>
          <a:p>
            <a:r>
              <a:rPr lang="en-US" dirty="0" smtClean="0"/>
              <a:t>Specimen must be handled, processed and stored according to individual guidelines to avoid causing any alterations that would affect test results.</a:t>
            </a:r>
          </a:p>
          <a:p>
            <a:r>
              <a:rPr lang="en-US" dirty="0" smtClean="0"/>
              <a:t>Medical Assistant is usually responsible for proper handling and storage of collected specimens.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18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custody refers to the stepwise method used to collect, process and test a specimen.  </a:t>
            </a:r>
          </a:p>
          <a:p>
            <a:r>
              <a:rPr lang="en-US" dirty="0" smtClean="0"/>
              <a:t>Documentation must be signed by every person who has contact with the specimen from collection to final reporting of results.</a:t>
            </a:r>
          </a:p>
          <a:p>
            <a:r>
              <a:rPr lang="en-US" dirty="0" smtClean="0"/>
              <a:t>Typical testing requiring “Chain of Custody” procedures are:</a:t>
            </a:r>
          </a:p>
          <a:p>
            <a:pPr lvl="1"/>
            <a:r>
              <a:rPr lang="en-US" dirty="0" smtClean="0"/>
              <a:t>Blood Alcohol</a:t>
            </a:r>
          </a:p>
          <a:p>
            <a:pPr lvl="1"/>
            <a:r>
              <a:rPr lang="en-US" dirty="0" smtClean="0"/>
              <a:t>Drug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5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of tests</a:t>
            </a:r>
          </a:p>
          <a:p>
            <a:pPr lvl="1"/>
            <a:r>
              <a:rPr lang="en-US" dirty="0" smtClean="0"/>
              <a:t>Follow established procedures</a:t>
            </a:r>
          </a:p>
          <a:p>
            <a:pPr lvl="1"/>
            <a:r>
              <a:rPr lang="en-US" dirty="0" smtClean="0"/>
              <a:t>Check sample for integrity</a:t>
            </a:r>
          </a:p>
          <a:p>
            <a:pPr lvl="1"/>
            <a:r>
              <a:rPr lang="en-US" dirty="0" smtClean="0"/>
              <a:t>Perform Quality Control Procedures</a:t>
            </a:r>
          </a:p>
          <a:p>
            <a:pPr lvl="1"/>
            <a:r>
              <a:rPr lang="en-US" dirty="0" smtClean="0"/>
              <a:t>Dispose of all samples and test according to safety guidelines.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51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ANALYTICAL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results to physician according to procedures</a:t>
            </a:r>
          </a:p>
          <a:p>
            <a:r>
              <a:rPr lang="en-US" dirty="0" smtClean="0"/>
              <a:t>Patient’s chart should be updated with the results of the testing</a:t>
            </a:r>
          </a:p>
          <a:p>
            <a:r>
              <a:rPr lang="en-US" dirty="0" smtClean="0"/>
              <a:t>Physician is to interpret results of testing and make diagnosis based on physical exam, symptoms, health history and </a:t>
            </a:r>
            <a:r>
              <a:rPr lang="en-US" smtClean="0"/>
              <a:t>laboratory testing.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8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DIVIDED INTO THREE IMPORTANT PARTS</a:t>
            </a:r>
          </a:p>
          <a:p>
            <a:pPr lvl="1"/>
            <a:r>
              <a:rPr lang="en-US" dirty="0" err="1" smtClean="0"/>
              <a:t>Preanalytical</a:t>
            </a:r>
            <a:endParaRPr lang="en-US" dirty="0" smtClean="0"/>
          </a:p>
          <a:p>
            <a:pPr lvl="1"/>
            <a:r>
              <a:rPr lang="en-US" dirty="0" smtClean="0"/>
              <a:t>Analytical</a:t>
            </a:r>
          </a:p>
          <a:p>
            <a:pPr lvl="1"/>
            <a:r>
              <a:rPr lang="en-US" dirty="0" smtClean="0"/>
              <a:t>Post Analytical</a:t>
            </a:r>
          </a:p>
          <a:p>
            <a:r>
              <a:rPr lang="en-US" dirty="0" smtClean="0"/>
              <a:t>EACH PART HAS ESSENTIAL STEPS TO BE COMPLETED</a:t>
            </a:r>
          </a:p>
          <a:p>
            <a:r>
              <a:rPr lang="en-US" dirty="0" smtClean="0"/>
              <a:t>THE OUTCOME OF THE TESTS PERFORMED IS DEPENDENT ON THE CORRECT EXECUTION OF EACH PART OF TESTING 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456" y="1985228"/>
            <a:ext cx="1286561" cy="184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5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process begins with the order from the physician.</a:t>
            </a:r>
          </a:p>
          <a:p>
            <a:r>
              <a:rPr lang="en-US" dirty="0" smtClean="0"/>
              <a:t>Doctor’s order is documented on a written </a:t>
            </a:r>
            <a:r>
              <a:rPr lang="en-US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</a:t>
            </a: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equisition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REQUISITION:</a:t>
            </a:r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1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Preprinted form or electronic form</a:t>
            </a:r>
          </a:p>
          <a:p>
            <a:pPr lvl="1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commonly requested tests are indicated in logical sequence</a:t>
            </a:r>
          </a:p>
          <a:p>
            <a:pPr lvl="1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Patient information MUST be complete, accurate and legible.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Medical Assistant Duty make be the generation of the </a:t>
            </a: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Requisition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 physician’s order.</a:t>
            </a:r>
            <a:endParaRPr lang="en-US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Specimen collection:</a:t>
            </a:r>
          </a:p>
          <a:p>
            <a:pPr lvl="1"/>
            <a:r>
              <a:rPr lang="en-US" dirty="0" smtClean="0"/>
              <a:t>The Medical Assistant is responsible for the collection of many different types of specimens.</a:t>
            </a:r>
          </a:p>
          <a:p>
            <a:pPr lvl="1"/>
            <a:r>
              <a:rPr lang="en-US" dirty="0" smtClean="0"/>
              <a:t>Remember ALL clinical laboratory results are only as good as the specimen received.</a:t>
            </a:r>
          </a:p>
          <a:p>
            <a:pPr lvl="1"/>
            <a:r>
              <a:rPr lang="en-US" dirty="0" smtClean="0"/>
              <a:t>IMPERATIVE THAT SPECIMEN COLLECTION BE UNDERSTOOD AND FOLLOWED EXACTLY.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683" y="4227467"/>
            <a:ext cx="24003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5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Specimens for laboratory testing</a:t>
            </a:r>
          </a:p>
          <a:p>
            <a:pPr lvl="1"/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Urine</a:t>
            </a:r>
          </a:p>
          <a:p>
            <a:pPr lvl="1"/>
            <a:r>
              <a:rPr lang="en-US" dirty="0" smtClean="0"/>
              <a:t>Swab samples collected from wombs or mucous membranes.</a:t>
            </a:r>
          </a:p>
          <a:p>
            <a:r>
              <a:rPr lang="en-US" dirty="0" smtClean="0"/>
              <a:t>Less common samples:</a:t>
            </a:r>
          </a:p>
          <a:p>
            <a:pPr lvl="1"/>
            <a:r>
              <a:rPr lang="en-US" dirty="0" smtClean="0"/>
              <a:t>Feces (Stool specimens)</a:t>
            </a:r>
          </a:p>
          <a:p>
            <a:pPr lvl="1"/>
            <a:r>
              <a:rPr lang="en-US" dirty="0" smtClean="0"/>
              <a:t>Gastric content</a:t>
            </a:r>
          </a:p>
          <a:p>
            <a:pPr lvl="1"/>
            <a:r>
              <a:rPr lang="en-US" dirty="0" smtClean="0"/>
              <a:t>Cerebral Spinal Fluid (CSF)</a:t>
            </a:r>
          </a:p>
          <a:p>
            <a:pPr lvl="1"/>
            <a:r>
              <a:rPr lang="en-US" dirty="0" smtClean="0"/>
              <a:t>Tissue samples and aspirates such as synovial fluid.  Analyzed for chemicals, drugs or cell content.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 – COLLECTION OF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Essentials:</a:t>
            </a:r>
          </a:p>
          <a:p>
            <a:pPr lvl="1"/>
            <a:r>
              <a:rPr lang="en-US" dirty="0" smtClean="0"/>
              <a:t>Identification of the patient as important as correct collection of specimen.</a:t>
            </a:r>
          </a:p>
          <a:p>
            <a:pPr lvl="2"/>
            <a:r>
              <a:rPr lang="en-US" dirty="0" smtClean="0"/>
              <a:t>First and Last name (Correctly spelled)</a:t>
            </a:r>
          </a:p>
          <a:p>
            <a:pPr lvl="2"/>
            <a:r>
              <a:rPr lang="en-US" dirty="0" smtClean="0"/>
              <a:t>A second identifier for patient in the event of duplicate names.</a:t>
            </a:r>
          </a:p>
          <a:p>
            <a:pPr lvl="3"/>
            <a:r>
              <a:rPr lang="en-US" dirty="0" smtClean="0"/>
              <a:t>Birthdate</a:t>
            </a:r>
          </a:p>
          <a:p>
            <a:pPr lvl="3"/>
            <a:r>
              <a:rPr lang="en-US" dirty="0" smtClean="0"/>
              <a:t>Unique ID number; Medical Records number; Physician’s Office Client Number.  Any form of positive identification number that ties the sample directly to the patient for whom it was ordered.</a:t>
            </a:r>
          </a:p>
          <a:p>
            <a:pPr lvl="1"/>
            <a:r>
              <a:rPr lang="en-US" dirty="0" smtClean="0"/>
              <a:t>Collection of specimen</a:t>
            </a:r>
          </a:p>
          <a:p>
            <a:pPr lvl="2"/>
            <a:r>
              <a:rPr lang="en-US" dirty="0" smtClean="0"/>
              <a:t>Appropriate collection container</a:t>
            </a:r>
          </a:p>
          <a:p>
            <a:pPr lvl="3"/>
            <a:r>
              <a:rPr lang="en-US" dirty="0" smtClean="0"/>
              <a:t>Example </a:t>
            </a:r>
            <a:r>
              <a:rPr lang="en-US" dirty="0" err="1" smtClean="0"/>
              <a:t>vacutainer</a:t>
            </a:r>
            <a:r>
              <a:rPr lang="en-US" dirty="0" smtClean="0"/>
              <a:t> tube 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71" y="4616087"/>
            <a:ext cx="2223951" cy="156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  COLLECTION OF SPECIMENS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Vacutainer</a:t>
            </a:r>
            <a:r>
              <a:rPr lang="en-US" dirty="0" smtClean="0"/>
              <a:t> tube system:</a:t>
            </a:r>
          </a:p>
          <a:p>
            <a:pPr lvl="1"/>
            <a:r>
              <a:rPr lang="en-US" dirty="0" smtClean="0"/>
              <a:t>Available in variety of sizes </a:t>
            </a:r>
          </a:p>
          <a:p>
            <a:pPr lvl="1"/>
            <a:r>
              <a:rPr lang="en-US" dirty="0" smtClean="0"/>
              <a:t>With or without </a:t>
            </a:r>
            <a:r>
              <a:rPr lang="en-US" b="1" u="sng" dirty="0" smtClean="0"/>
              <a:t>preservatives </a:t>
            </a:r>
            <a:r>
              <a:rPr lang="en-US" dirty="0" smtClean="0"/>
              <a:t>or </a:t>
            </a:r>
            <a:r>
              <a:rPr lang="en-US" b="1" u="sng" dirty="0" smtClean="0"/>
              <a:t>anticoagulants</a:t>
            </a:r>
          </a:p>
          <a:p>
            <a:pPr lvl="1"/>
            <a:r>
              <a:rPr lang="en-US" dirty="0" smtClean="0"/>
              <a:t>Color coded so that the color of the stopper denotes which if any additive is included.</a:t>
            </a:r>
          </a:p>
          <a:p>
            <a:pPr lvl="1"/>
            <a:r>
              <a:rPr lang="en-US" dirty="0" smtClean="0"/>
              <a:t>Collection in an incorrect tube results in an unacceptable specimen and recollection will be necessary.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497" y="4250724"/>
            <a:ext cx="4302623" cy="249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6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 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ordered for micro-organism presence</a:t>
            </a:r>
          </a:p>
          <a:p>
            <a:pPr lvl="1"/>
            <a:r>
              <a:rPr lang="en-US" dirty="0" smtClean="0"/>
              <a:t>Sterile containers are to be used.</a:t>
            </a:r>
          </a:p>
          <a:p>
            <a:r>
              <a:rPr lang="en-US" dirty="0" smtClean="0"/>
              <a:t>Specimen to be collected at patient’s home</a:t>
            </a:r>
          </a:p>
          <a:p>
            <a:pPr lvl="1"/>
            <a:r>
              <a:rPr lang="en-US" dirty="0" smtClean="0"/>
              <a:t>Provide appropriate container</a:t>
            </a:r>
          </a:p>
          <a:p>
            <a:pPr lvl="1"/>
            <a:r>
              <a:rPr lang="en-US" dirty="0" smtClean="0"/>
              <a:t>Provide detailed instructions that the patient or patient representative can understand and follow.</a:t>
            </a:r>
          </a:p>
          <a:p>
            <a:r>
              <a:rPr lang="en-US" dirty="0" smtClean="0"/>
              <a:t>MA should keep in mind principles of patient education</a:t>
            </a:r>
          </a:p>
          <a:p>
            <a:pPr lvl="1"/>
            <a:r>
              <a:rPr lang="en-US" dirty="0" smtClean="0"/>
              <a:t>Be sensitive to individual patient factors which sometimes can effect the patient’s understanding of instructions and ability to collect the proper specimen.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PREANALYTICAL  SPECIMEN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check laboratory specimen requirement manual for any unfamiliar test ordered.</a:t>
            </a:r>
          </a:p>
          <a:p>
            <a:pPr lvl="1"/>
            <a:r>
              <a:rPr lang="en-US" dirty="0" smtClean="0"/>
              <a:t>Manual should list all information on specimen requirements.</a:t>
            </a:r>
          </a:p>
          <a:p>
            <a:pPr lvl="1"/>
            <a:r>
              <a:rPr lang="en-US" dirty="0" smtClean="0"/>
              <a:t>Still questions; Contact the laboratory before collecting the specimen.</a:t>
            </a:r>
          </a:p>
          <a:p>
            <a:r>
              <a:rPr lang="en-US" dirty="0" smtClean="0"/>
              <a:t>Label the specimen container properly at time of collection</a:t>
            </a:r>
          </a:p>
          <a:p>
            <a:pPr lvl="1"/>
            <a:r>
              <a:rPr lang="en-US" dirty="0" smtClean="0"/>
              <a:t>`Unlabeled specimens are NEVER accepted</a:t>
            </a:r>
          </a:p>
          <a:p>
            <a:r>
              <a:rPr lang="en-US" dirty="0" smtClean="0"/>
              <a:t>Label to include:</a:t>
            </a:r>
          </a:p>
          <a:p>
            <a:pPr lvl="1"/>
            <a:r>
              <a:rPr lang="en-US" dirty="0" smtClean="0"/>
              <a:t>Patient’s full name</a:t>
            </a:r>
            <a:endParaRPr lang="en-US" b="1" dirty="0" smtClean="0"/>
          </a:p>
          <a:p>
            <a:pPr lvl="1"/>
            <a:r>
              <a:rPr lang="en-US" dirty="0" smtClean="0"/>
              <a:t>Date and time of collection</a:t>
            </a:r>
          </a:p>
          <a:p>
            <a:pPr lvl="1"/>
            <a:r>
              <a:rPr lang="en-US" dirty="0" smtClean="0"/>
              <a:t>Type of specimen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1109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LABORATORY TESTING</vt:lpstr>
      <vt:lpstr>TESTING PROCESS</vt:lpstr>
      <vt:lpstr>PREANALYTICAL</vt:lpstr>
      <vt:lpstr>PREANALYTICAL</vt:lpstr>
      <vt:lpstr>PREANALYTICAL</vt:lpstr>
      <vt:lpstr>PREANALYTICAL – COLLECTION OF SAMPLE</vt:lpstr>
      <vt:lpstr>PREANALYTICAL  COLLECTION OF SPECIMENS</vt:lpstr>
      <vt:lpstr>PREANALYTICAL SPECIMEN COLLECTION</vt:lpstr>
      <vt:lpstr>PREANALYTICAL  SPECIMEN COLLECTION</vt:lpstr>
      <vt:lpstr>PREANALYTICAL SPECIMEN COLLECTION</vt:lpstr>
      <vt:lpstr>PREANALYTICAL   SPECIMEN COLLECTION AND PROCESSING</vt:lpstr>
      <vt:lpstr>PRE ANALYTICAL – PROCESSING SAMPLE </vt:lpstr>
      <vt:lpstr>PRE ANALYTICAL PREVENTING CONTAMINATION </vt:lpstr>
      <vt:lpstr>PREANALYTICAL COLLECTION OF SPECIMEN</vt:lpstr>
      <vt:lpstr>CHAIN OF CUSTODY</vt:lpstr>
      <vt:lpstr>ANALYTICAL PHASE</vt:lpstr>
      <vt:lpstr>POST ANALYTICAL PHASE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TESTING</dc:title>
  <dc:creator>Constance Mollo</dc:creator>
  <cp:lastModifiedBy>Constance Mollo</cp:lastModifiedBy>
  <cp:revision>19</cp:revision>
  <dcterms:created xsi:type="dcterms:W3CDTF">2014-08-20T18:34:37Z</dcterms:created>
  <dcterms:modified xsi:type="dcterms:W3CDTF">2014-08-21T04:03:04Z</dcterms:modified>
</cp:coreProperties>
</file>