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Laboratory Safety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OSHA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Know location of fire extinguishers and fire safety blankets.</a:t>
            </a:r>
          </a:p>
          <a:p>
            <a:pPr lvl="2"/>
            <a:r>
              <a:rPr lang="en-US" dirty="0" smtClean="0"/>
              <a:t>Fire extinguisher types</a:t>
            </a:r>
          </a:p>
          <a:p>
            <a:pPr lvl="3"/>
            <a:r>
              <a:rPr lang="en-US" dirty="0" smtClean="0"/>
              <a:t>Co2</a:t>
            </a:r>
          </a:p>
          <a:p>
            <a:pPr lvl="3"/>
            <a:r>
              <a:rPr lang="en-US" dirty="0" smtClean="0"/>
              <a:t>Dry chemical</a:t>
            </a:r>
          </a:p>
          <a:p>
            <a:pPr lvl="3"/>
            <a:r>
              <a:rPr lang="en-US" dirty="0" err="1" smtClean="0"/>
              <a:t>Halon</a:t>
            </a:r>
            <a:r>
              <a:rPr lang="en-US" dirty="0" smtClean="0"/>
              <a:t> type </a:t>
            </a:r>
            <a:r>
              <a:rPr lang="en-US" dirty="0" err="1" smtClean="0"/>
              <a:t>abc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Note:   Medical assistants may be responsible for maintaining records or care and maintenance of fire extinguishers.</a:t>
            </a:r>
          </a:p>
          <a:p>
            <a:r>
              <a:rPr lang="en-US" dirty="0" smtClean="0"/>
              <a:t>Fire blankets are used to smother flames.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Emergency phone numbers – posted near phones</a:t>
            </a:r>
          </a:p>
          <a:p>
            <a:r>
              <a:rPr lang="en-US" dirty="0" smtClean="0"/>
              <a:t>Know locations of fire alarms</a:t>
            </a:r>
          </a:p>
          <a:p>
            <a:r>
              <a:rPr lang="en-US" dirty="0" smtClean="0"/>
              <a:t>Know escape routes</a:t>
            </a:r>
          </a:p>
          <a:p>
            <a:r>
              <a:rPr lang="en-US" dirty="0" smtClean="0"/>
              <a:t>Know procedures to follow if exits are blocked</a:t>
            </a:r>
          </a:p>
          <a:p>
            <a:r>
              <a:rPr lang="en-US" dirty="0" smtClean="0"/>
              <a:t>All hallways and exists must be clutter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4" y="2063578"/>
            <a:ext cx="1657736" cy="18905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2" y="1680518"/>
            <a:ext cx="2517689" cy="24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Use of laboratory equipment</a:t>
            </a:r>
          </a:p>
          <a:p>
            <a:pPr lvl="2"/>
            <a:r>
              <a:rPr lang="en-US" dirty="0" smtClean="0"/>
              <a:t>Centrifuges:  moving parts; breaking glass or aerosols created when contents are not adequately contained.</a:t>
            </a:r>
          </a:p>
          <a:p>
            <a:pPr lvl="2"/>
            <a:r>
              <a:rPr lang="en-US" dirty="0" smtClean="0"/>
              <a:t>Autoclaves:  contents are under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Chemical / reagents used in laboratory</a:t>
            </a:r>
          </a:p>
          <a:p>
            <a:pPr lvl="1"/>
            <a:r>
              <a:rPr lang="en-US" dirty="0" smtClean="0"/>
              <a:t>Caustic</a:t>
            </a:r>
          </a:p>
          <a:p>
            <a:pPr lvl="1"/>
            <a:r>
              <a:rPr lang="en-US" dirty="0" smtClean="0"/>
              <a:t>Poisonous</a:t>
            </a:r>
          </a:p>
          <a:p>
            <a:pPr lvl="1"/>
            <a:r>
              <a:rPr lang="en-US" dirty="0" smtClean="0"/>
              <a:t>Carcinogenic :  Cancer causing</a:t>
            </a:r>
          </a:p>
          <a:p>
            <a:pPr lvl="1"/>
            <a:r>
              <a:rPr lang="en-US" dirty="0" smtClean="0"/>
              <a:t>Teratogenic:  appearance of abnormalities and or developmental defects due to exposure to a teratogen agent (chemical) during pregnancy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40" y="2723378"/>
            <a:ext cx="123825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17" y="4669735"/>
            <a:ext cx="953787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hazard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Inhalation</a:t>
            </a:r>
          </a:p>
          <a:p>
            <a:r>
              <a:rPr lang="en-US" dirty="0" smtClean="0"/>
              <a:t>Direct adsorption through skin</a:t>
            </a:r>
          </a:p>
          <a:p>
            <a:r>
              <a:rPr lang="en-US" dirty="0" smtClean="0"/>
              <a:t>Ingestion</a:t>
            </a:r>
          </a:p>
          <a:p>
            <a:r>
              <a:rPr lang="en-US" dirty="0" smtClean="0"/>
              <a:t>Through mucous membranes</a:t>
            </a:r>
          </a:p>
          <a:p>
            <a:r>
              <a:rPr lang="en-US" dirty="0" smtClean="0"/>
              <a:t>Breaks in the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Osha</a:t>
            </a:r>
            <a:r>
              <a:rPr lang="en-US" dirty="0" smtClean="0"/>
              <a:t> regulations chemical hazards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Became law in 1991</a:t>
            </a:r>
          </a:p>
          <a:p>
            <a:r>
              <a:rPr lang="en-US" dirty="0" err="1" smtClean="0"/>
              <a:t>Osha</a:t>
            </a:r>
            <a:r>
              <a:rPr lang="en-US" dirty="0" smtClean="0"/>
              <a:t> standard =“employee right to know”</a:t>
            </a:r>
          </a:p>
          <a:p>
            <a:pPr lvl="1"/>
            <a:r>
              <a:rPr lang="en-US" dirty="0" smtClean="0"/>
              <a:t>Minimize occupational exposure</a:t>
            </a:r>
          </a:p>
          <a:p>
            <a:pPr lvl="1"/>
            <a:r>
              <a:rPr lang="en-US" dirty="0" smtClean="0"/>
              <a:t>Hazards associated with workplace</a:t>
            </a:r>
          </a:p>
          <a:p>
            <a:pPr lvl="1"/>
            <a:r>
              <a:rPr lang="en-US" dirty="0" smtClean="0"/>
              <a:t>Requires development of a comprehensive plan to implement safe practices throughout the laboratory with regards to chemicals ……”chemical hygiene plan”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hygiene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Practices and procedures to protect worker from injury from stock chemicals</a:t>
            </a:r>
          </a:p>
          <a:p>
            <a:r>
              <a:rPr lang="en-US" dirty="0" smtClean="0"/>
              <a:t>Plan must be written and part of the facilities operations manual</a:t>
            </a:r>
          </a:p>
          <a:p>
            <a:r>
              <a:rPr lang="en-US" dirty="0" smtClean="0"/>
              <a:t>Employees must be trained in the procedures.</a:t>
            </a:r>
          </a:p>
          <a:p>
            <a:pPr lvl="2"/>
            <a:r>
              <a:rPr lang="en-US" dirty="0" smtClean="0"/>
              <a:t>Training must be documented</a:t>
            </a:r>
          </a:p>
          <a:p>
            <a:pPr lvl="2"/>
            <a:r>
              <a:rPr lang="en-US" dirty="0" smtClean="0"/>
              <a:t>Retraining at least annually</a:t>
            </a:r>
          </a:p>
          <a:p>
            <a:r>
              <a:rPr lang="en-US" dirty="0" smtClean="0"/>
              <a:t>Material safety data sheets (MSDS)  must be provided for every chemical used and be accessible to employees.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Provided for all chemicals used in laboratory</a:t>
            </a:r>
          </a:p>
          <a:p>
            <a:r>
              <a:rPr lang="en-US" dirty="0" smtClean="0"/>
              <a:t>16 section format recommended by </a:t>
            </a:r>
            <a:r>
              <a:rPr lang="en-US" dirty="0" err="1" smtClean="0"/>
              <a:t>osha</a:t>
            </a:r>
            <a:r>
              <a:rPr lang="en-US" dirty="0" smtClean="0"/>
              <a:t> and developed by American national standards institute (</a:t>
            </a:r>
            <a:r>
              <a:rPr lang="en-US" dirty="0" err="1" smtClean="0"/>
              <a:t>ansi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Hazards to the worker is identified at the beginning of the </a:t>
            </a:r>
            <a:r>
              <a:rPr lang="en-US" dirty="0" err="1" smtClean="0"/>
              <a:t>msds</a:t>
            </a:r>
            <a:r>
              <a:rPr lang="en-US" dirty="0" smtClean="0"/>
              <a:t>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Msds</a:t>
            </a:r>
            <a:r>
              <a:rPr lang="en-US" dirty="0" smtClean="0"/>
              <a:t> 16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 of product</a:t>
            </a:r>
          </a:p>
          <a:p>
            <a:r>
              <a:rPr lang="en-US" dirty="0" smtClean="0"/>
              <a:t>Hazards identification</a:t>
            </a:r>
          </a:p>
          <a:p>
            <a:r>
              <a:rPr lang="en-US" dirty="0" smtClean="0"/>
              <a:t>First aid measures</a:t>
            </a:r>
          </a:p>
          <a:p>
            <a:r>
              <a:rPr lang="en-US" dirty="0" smtClean="0"/>
              <a:t>Fire fighting measures</a:t>
            </a:r>
          </a:p>
          <a:p>
            <a:r>
              <a:rPr lang="en-US" dirty="0" smtClean="0"/>
              <a:t>Accidental release measures</a:t>
            </a:r>
          </a:p>
          <a:p>
            <a:r>
              <a:rPr lang="en-US" dirty="0" smtClean="0"/>
              <a:t>Handling and storage</a:t>
            </a:r>
          </a:p>
          <a:p>
            <a:r>
              <a:rPr lang="en-US" dirty="0" smtClean="0"/>
              <a:t>Exposure control / personal protection.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 Cannot be overemphasized</a:t>
            </a:r>
          </a:p>
          <a:p>
            <a:r>
              <a:rPr lang="en-US" dirty="0" smtClean="0"/>
              <a:t>2.  Most accidents are preventable</a:t>
            </a:r>
          </a:p>
          <a:p>
            <a:pPr lvl="2"/>
            <a:r>
              <a:rPr lang="en-US" dirty="0" smtClean="0"/>
              <a:t>Use of proper techniques</a:t>
            </a:r>
          </a:p>
          <a:p>
            <a:pPr lvl="2"/>
            <a:r>
              <a:rPr lang="en-US" dirty="0" smtClean="0"/>
              <a:t>Use of common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points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Physical chemical properties</a:t>
            </a:r>
          </a:p>
          <a:p>
            <a:r>
              <a:rPr lang="en-US" dirty="0" smtClean="0"/>
              <a:t>Stability and reactivity</a:t>
            </a:r>
          </a:p>
          <a:p>
            <a:r>
              <a:rPr lang="en-US" dirty="0" smtClean="0"/>
              <a:t>Toxicological information</a:t>
            </a:r>
          </a:p>
          <a:p>
            <a:r>
              <a:rPr lang="en-US" dirty="0" smtClean="0"/>
              <a:t>Ecological information</a:t>
            </a:r>
          </a:p>
          <a:p>
            <a:r>
              <a:rPr lang="en-US" dirty="0" smtClean="0"/>
              <a:t>Disposal</a:t>
            </a:r>
          </a:p>
          <a:p>
            <a:r>
              <a:rPr lang="en-US" dirty="0" smtClean="0"/>
              <a:t>Transport information</a:t>
            </a:r>
          </a:p>
          <a:p>
            <a:r>
              <a:rPr lang="en-US" dirty="0" smtClean="0"/>
              <a:t>Regulatory information</a:t>
            </a:r>
          </a:p>
          <a:p>
            <a:r>
              <a:rPr lang="en-US" dirty="0" smtClean="0"/>
              <a:t>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hazards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Infection control</a:t>
            </a:r>
          </a:p>
          <a:p>
            <a:pPr lvl="1"/>
            <a:r>
              <a:rPr lang="en-US" dirty="0" smtClean="0"/>
              <a:t>Vocabulary:  biohazard:  Materials or situations that prevent risk or potential risk of infection.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59" y="4087512"/>
            <a:ext cx="1162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Time of specimen collection</a:t>
            </a:r>
          </a:p>
          <a:p>
            <a:r>
              <a:rPr lang="en-US" dirty="0" smtClean="0"/>
              <a:t>Handling biological specimens</a:t>
            </a:r>
          </a:p>
          <a:p>
            <a:r>
              <a:rPr lang="en-US" dirty="0" smtClean="0"/>
              <a:t>Transportation of specimens</a:t>
            </a:r>
          </a:p>
          <a:p>
            <a:r>
              <a:rPr lang="en-US" dirty="0" smtClean="0"/>
              <a:t>Testing of specimens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</a:p>
          <a:p>
            <a:r>
              <a:rPr lang="en-US" dirty="0" smtClean="0"/>
              <a:t>Body tissue biopsy specimens</a:t>
            </a:r>
          </a:p>
          <a:p>
            <a:r>
              <a:rPr lang="en-US" dirty="0" smtClean="0"/>
              <a:t>Urine</a:t>
            </a:r>
          </a:p>
          <a:p>
            <a:r>
              <a:rPr lang="en-US" dirty="0" smtClean="0"/>
              <a:t>Exudates</a:t>
            </a:r>
          </a:p>
          <a:p>
            <a:r>
              <a:rPr lang="en-US" dirty="0" smtClean="0"/>
              <a:t>Bacterial cultures and smears</a:t>
            </a:r>
          </a:p>
          <a:p>
            <a:r>
              <a:rPr lang="en-US" dirty="0" smtClean="0"/>
              <a:t>In total……all blood and body fluids have the potential of being infectious.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infections occur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Through aspiration of pathogens</a:t>
            </a:r>
          </a:p>
          <a:p>
            <a:r>
              <a:rPr lang="en-US" dirty="0" smtClean="0"/>
              <a:t>Accidental inoculation by a needle stick</a:t>
            </a:r>
          </a:p>
          <a:p>
            <a:r>
              <a:rPr lang="en-US" dirty="0" smtClean="0"/>
              <a:t>Aerosols created by uncapped specimen tubes</a:t>
            </a:r>
          </a:p>
          <a:p>
            <a:r>
              <a:rPr lang="en-US" dirty="0" smtClean="0"/>
              <a:t>Centrifuge accidents</a:t>
            </a:r>
          </a:p>
          <a:p>
            <a:r>
              <a:rPr lang="en-US" dirty="0" smtClean="0"/>
              <a:t>Entry of pathogens through cuts and scratches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Osha</a:t>
            </a:r>
            <a:r>
              <a:rPr lang="en-US" dirty="0" smtClean="0"/>
              <a:t> regulations bio-hazards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Mandated program</a:t>
            </a:r>
          </a:p>
          <a:p>
            <a:pPr lvl="1"/>
            <a:r>
              <a:rPr lang="en-US" dirty="0" smtClean="0"/>
              <a:t>Occupational exposure to blood borne pathogens must be in place</a:t>
            </a:r>
          </a:p>
          <a:p>
            <a:pPr lvl="1"/>
            <a:r>
              <a:rPr lang="en-US" dirty="0" smtClean="0"/>
              <a:t>Law since 1992 –general infection control policy</a:t>
            </a:r>
          </a:p>
          <a:p>
            <a:pPr lvl="1"/>
            <a:r>
              <a:rPr lang="en-US" dirty="0" err="1" smtClean="0"/>
              <a:t>Cdc</a:t>
            </a:r>
            <a:r>
              <a:rPr lang="en-US" dirty="0" smtClean="0"/>
              <a:t> recommends safety precautions regarding handling of all patient specimens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Mandated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Universal precautions – now termed “standard precautions”</a:t>
            </a:r>
          </a:p>
          <a:p>
            <a:r>
              <a:rPr lang="en-US" dirty="0" smtClean="0"/>
              <a:t>Included in the precautions are the requirements</a:t>
            </a:r>
          </a:p>
          <a:p>
            <a:pPr lvl="1"/>
            <a:r>
              <a:rPr lang="en-US" dirty="0" smtClean="0"/>
              <a:t>Infection control plan</a:t>
            </a:r>
          </a:p>
          <a:p>
            <a:pPr lvl="1"/>
            <a:r>
              <a:rPr lang="en-US" dirty="0" smtClean="0"/>
              <a:t>Engineering and work place practice controls</a:t>
            </a:r>
          </a:p>
          <a:p>
            <a:pPr lvl="1"/>
            <a:r>
              <a:rPr lang="en-US" dirty="0" smtClean="0"/>
              <a:t>Personal protective equipment  (PPE) and clothing</a:t>
            </a:r>
          </a:p>
          <a:p>
            <a:pPr lvl="1"/>
            <a:r>
              <a:rPr lang="en-US" dirty="0" smtClean="0"/>
              <a:t>Hepatitis B vaccination and medical intervention after exposure incidents</a:t>
            </a:r>
          </a:p>
          <a:p>
            <a:pPr lvl="1"/>
            <a:r>
              <a:rPr lang="en-US" dirty="0" smtClean="0"/>
              <a:t>Documented training and education of employee at time of hire and annually thereafter.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regulatory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Clinical Laboratory standards institute (</a:t>
            </a:r>
            <a:r>
              <a:rPr lang="en-US" dirty="0" err="1" smtClean="0"/>
              <a:t>Clsi</a:t>
            </a:r>
            <a:r>
              <a:rPr lang="en-US" dirty="0" smtClean="0"/>
              <a:t> ) guidelines for laboratory workers regarding protection from blood borne pathogens.</a:t>
            </a:r>
          </a:p>
          <a:p>
            <a:r>
              <a:rPr lang="en-US" dirty="0" smtClean="0"/>
              <a:t>College of American Pathologists (CAP) offers a voluntary accreditation program for clinical laboratories that includes biosafety 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Osha</a:t>
            </a:r>
            <a:r>
              <a:rPr lang="en-US" dirty="0" smtClean="0"/>
              <a:t> standards   chapter 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Premice</a:t>
            </a:r>
            <a:r>
              <a:rPr lang="en-US" dirty="0" smtClean="0"/>
              <a:t> of universal precaution (standard precautions)   Healthcare workers cannot know whether a patient has an infection therefore all blood and body fluids must be treated as if known to be infectious for blood borne 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control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Better termed employee protection procedures</a:t>
            </a:r>
          </a:p>
          <a:p>
            <a:r>
              <a:rPr lang="en-US" dirty="0" smtClean="0"/>
              <a:t>Requires classification of job or work related tasks</a:t>
            </a:r>
          </a:p>
          <a:p>
            <a:pPr lvl="1"/>
            <a:r>
              <a:rPr lang="en-US" dirty="0" smtClean="0"/>
              <a:t>I    highly likely to e exposed to blood and body fluids while working</a:t>
            </a:r>
          </a:p>
          <a:p>
            <a:pPr lvl="1"/>
            <a:r>
              <a:rPr lang="en-US" dirty="0" smtClean="0"/>
              <a:t>Ii   limited exposure to blood and body fluids</a:t>
            </a:r>
          </a:p>
          <a:p>
            <a:pPr lvl="1"/>
            <a:r>
              <a:rPr lang="en-US" dirty="0" smtClean="0"/>
              <a:t>Iii   no exposure to blood and body fluids.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Safety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692694"/>
            <a:ext cx="10394707" cy="37772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Occupational Safety and Health Administration (OSHA) –Division of Department of Labor</a:t>
            </a:r>
          </a:p>
          <a:p>
            <a:r>
              <a:rPr lang="en-US" dirty="0" smtClean="0"/>
              <a:t>Clinical and Laboratory Standards Institutes (CLSI)</a:t>
            </a:r>
          </a:p>
          <a:p>
            <a:pPr lvl="2"/>
            <a:r>
              <a:rPr lang="en-US" dirty="0" smtClean="0"/>
              <a:t>A.  Formerly national committee for laboratory standards.</a:t>
            </a:r>
          </a:p>
          <a:p>
            <a:pPr lvl="2"/>
            <a:r>
              <a:rPr lang="en-US" dirty="0" smtClean="0"/>
              <a:t>B.  Primarily a non profit educational organization.</a:t>
            </a:r>
          </a:p>
          <a:p>
            <a:r>
              <a:rPr lang="en-US" dirty="0" smtClean="0"/>
              <a:t>Centers for Disease Control (</a:t>
            </a:r>
            <a:r>
              <a:rPr lang="en-US" dirty="0" err="1" smtClean="0"/>
              <a:t>cdc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A.  Agency of US department of health and human services</a:t>
            </a:r>
          </a:p>
          <a:p>
            <a:r>
              <a:rPr lang="en-US" dirty="0" smtClean="0"/>
              <a:t>College of American pathologists (CAP)</a:t>
            </a:r>
          </a:p>
          <a:p>
            <a:pPr lvl="2"/>
            <a:r>
              <a:rPr lang="en-US" dirty="0" smtClean="0"/>
              <a:t>A.  Provides laboratory quality improvement including safety.</a:t>
            </a:r>
          </a:p>
          <a:p>
            <a:r>
              <a:rPr lang="en-US" dirty="0" smtClean="0"/>
              <a:t>Environmental protection agency</a:t>
            </a:r>
          </a:p>
          <a:p>
            <a:pPr lvl="2"/>
            <a:r>
              <a:rPr lang="en-US" dirty="0" smtClean="0"/>
              <a:t>Government agency for protecting human health and safeguarding the natural environment.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control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7010" y="2026325"/>
            <a:ext cx="10394707" cy="3311189"/>
          </a:xfrm>
        </p:spPr>
        <p:txBody>
          <a:bodyPr/>
          <a:lstStyle/>
          <a:p>
            <a:r>
              <a:rPr lang="en-US" dirty="0" smtClean="0"/>
              <a:t>Personal protective equipment (PPE) </a:t>
            </a:r>
          </a:p>
          <a:p>
            <a:pPr lvl="1"/>
            <a:r>
              <a:rPr lang="en-US" dirty="0" smtClean="0"/>
              <a:t>Gloves, goggles, gowns, face shields</a:t>
            </a:r>
          </a:p>
          <a:p>
            <a:r>
              <a:rPr lang="en-US" dirty="0" smtClean="0"/>
              <a:t>Hepatitis b immunization</a:t>
            </a:r>
          </a:p>
          <a:p>
            <a:r>
              <a:rPr lang="en-US" dirty="0" smtClean="0"/>
              <a:t>Record keeping of occupational injuries</a:t>
            </a:r>
          </a:p>
          <a:p>
            <a:r>
              <a:rPr lang="en-US" dirty="0" smtClean="0"/>
              <a:t>Post exposure follow-up</a:t>
            </a:r>
          </a:p>
          <a:p>
            <a:r>
              <a:rPr lang="en-US" dirty="0" smtClean="0"/>
              <a:t>Labeling of bio hazardous material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67" y="4062798"/>
            <a:ext cx="1162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control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Engineering controls</a:t>
            </a:r>
          </a:p>
          <a:p>
            <a:pPr lvl="1"/>
            <a:r>
              <a:rPr lang="en-US" dirty="0" smtClean="0"/>
              <a:t>Safe medical equipment</a:t>
            </a:r>
          </a:p>
          <a:p>
            <a:pPr lvl="1"/>
            <a:r>
              <a:rPr lang="en-US" dirty="0" smtClean="0"/>
              <a:t>Puncture proof sharps containers</a:t>
            </a:r>
          </a:p>
          <a:p>
            <a:pPr lvl="1"/>
            <a:r>
              <a:rPr lang="en-US" dirty="0" smtClean="0"/>
              <a:t>Shielded needle devices.</a:t>
            </a:r>
          </a:p>
          <a:p>
            <a:r>
              <a:rPr lang="en-US" dirty="0" smtClean="0"/>
              <a:t>Review and update of plan annually</a:t>
            </a:r>
          </a:p>
          <a:p>
            <a:r>
              <a:rPr lang="en-US" dirty="0" smtClean="0"/>
              <a:t>Plan is to be available to all employees for review and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safety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Wash hands frequently</a:t>
            </a:r>
          </a:p>
          <a:p>
            <a:pPr lvl="1"/>
            <a:r>
              <a:rPr lang="en-US" dirty="0" smtClean="0"/>
              <a:t>Before treating patient</a:t>
            </a:r>
          </a:p>
          <a:p>
            <a:pPr lvl="1"/>
            <a:r>
              <a:rPr lang="en-US" dirty="0" smtClean="0"/>
              <a:t>Between patents</a:t>
            </a:r>
          </a:p>
          <a:p>
            <a:pPr lvl="1"/>
            <a:r>
              <a:rPr lang="en-US" dirty="0" smtClean="0"/>
              <a:t>At end of day</a:t>
            </a:r>
          </a:p>
          <a:p>
            <a:r>
              <a:rPr lang="en-US" dirty="0" smtClean="0"/>
              <a:t>Wear </a:t>
            </a:r>
            <a:r>
              <a:rPr lang="en-US" dirty="0" err="1" smtClean="0"/>
              <a:t>ppes</a:t>
            </a:r>
            <a:endParaRPr lang="en-US" dirty="0" smtClean="0"/>
          </a:p>
          <a:p>
            <a:r>
              <a:rPr lang="en-US" dirty="0" smtClean="0"/>
              <a:t>Follow house keeping procedures and keep workplace clean and clutter free.</a:t>
            </a:r>
          </a:p>
          <a:p>
            <a:r>
              <a:rPr lang="en-US" dirty="0" smtClean="0"/>
              <a:t>Follow the safety practices always.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folks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76" y="2921241"/>
            <a:ext cx="1815998" cy="1596542"/>
          </a:xfrm>
        </p:spPr>
      </p:pic>
      <p:sp>
        <p:nvSpPr>
          <p:cNvPr id="5" name="Rounded Rectangle 4"/>
          <p:cNvSpPr/>
          <p:nvPr/>
        </p:nvSpPr>
        <p:spPr>
          <a:xfrm>
            <a:off x="6944497" y="2570205"/>
            <a:ext cx="2496065" cy="67962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QUACK</a:t>
            </a:r>
          </a:p>
          <a:p>
            <a:pPr algn="ctr"/>
            <a:r>
              <a:rPr lang="en-US" dirty="0" smtClean="0"/>
              <a:t>QUACK  I AM SAFE NOW!!!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4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1970 Occupational Safety and Health Act</a:t>
            </a:r>
          </a:p>
          <a:p>
            <a:r>
              <a:rPr lang="en-US" dirty="0" smtClean="0"/>
              <a:t>Affects nearly every worker in </a:t>
            </a:r>
            <a:r>
              <a:rPr lang="en-US" dirty="0" err="1" smtClean="0"/>
              <a:t>u.s.</a:t>
            </a:r>
            <a:r>
              <a:rPr lang="en-US" dirty="0" smtClean="0"/>
              <a:t> – it applies to all businesses with one or more employees.</a:t>
            </a:r>
          </a:p>
          <a:p>
            <a:r>
              <a:rPr lang="en-US" dirty="0" smtClean="0"/>
              <a:t>Two programs have been mandated by </a:t>
            </a:r>
            <a:r>
              <a:rPr lang="en-US" dirty="0" err="1" smtClean="0"/>
              <a:t>osha</a:t>
            </a:r>
            <a:r>
              <a:rPr lang="en-US" dirty="0" smtClean="0"/>
              <a:t> to ensure safety of personnel working in clinical laboratories</a:t>
            </a:r>
          </a:p>
          <a:p>
            <a:pPr lvl="2"/>
            <a:r>
              <a:rPr lang="en-US" dirty="0" smtClean="0"/>
              <a:t>A.  Exposure to chemical hazards</a:t>
            </a:r>
          </a:p>
          <a:p>
            <a:pPr lvl="2"/>
            <a:r>
              <a:rPr lang="en-US" dirty="0" smtClean="0"/>
              <a:t>B.  Blood borne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physical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Electrical</a:t>
            </a:r>
          </a:p>
          <a:p>
            <a:r>
              <a:rPr lang="en-US" dirty="0" smtClean="0"/>
              <a:t>Fire</a:t>
            </a:r>
          </a:p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Keep electrical equipment in </a:t>
            </a:r>
            <a:r>
              <a:rPr lang="en-US" dirty="0" err="1" smtClean="0"/>
              <a:t>woking</a:t>
            </a:r>
            <a:r>
              <a:rPr lang="en-US" dirty="0" smtClean="0"/>
              <a:t> order</a:t>
            </a:r>
          </a:p>
          <a:p>
            <a:r>
              <a:rPr lang="en-US" dirty="0" smtClean="0"/>
              <a:t>Follow manufacture’s instructions</a:t>
            </a:r>
          </a:p>
          <a:p>
            <a:r>
              <a:rPr lang="en-US" dirty="0" smtClean="0"/>
              <a:t>Use surge protectors</a:t>
            </a:r>
          </a:p>
          <a:p>
            <a:r>
              <a:rPr lang="en-US" dirty="0" smtClean="0"/>
              <a:t>Inspect all cords and plugs frequently</a:t>
            </a:r>
          </a:p>
          <a:p>
            <a:r>
              <a:rPr lang="en-US" dirty="0" smtClean="0"/>
              <a:t>Never use extension 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Avoid overloading circuits</a:t>
            </a:r>
          </a:p>
          <a:p>
            <a:r>
              <a:rPr lang="en-US" dirty="0" smtClean="0"/>
              <a:t>Always unplug instruments when servicing it</a:t>
            </a:r>
          </a:p>
          <a:p>
            <a:r>
              <a:rPr lang="en-US" dirty="0" smtClean="0"/>
              <a:t>Do not operate with wet hands</a:t>
            </a:r>
          </a:p>
          <a:p>
            <a:r>
              <a:rPr lang="en-US" dirty="0" smtClean="0"/>
              <a:t>Avoid contact of electrical cord with water</a:t>
            </a:r>
          </a:p>
          <a:p>
            <a:r>
              <a:rPr lang="en-US" dirty="0" smtClean="0"/>
              <a:t>Use signs and placards on electrical hazards.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placards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2" y="1976566"/>
            <a:ext cx="1866900" cy="24479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49" y="217659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23" y="217659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Usually open flames are rare in laboratory</a:t>
            </a:r>
          </a:p>
          <a:p>
            <a:r>
              <a:rPr lang="en-US" dirty="0" smtClean="0"/>
              <a:t>Fire potential increased:</a:t>
            </a:r>
          </a:p>
          <a:p>
            <a:pPr lvl="2"/>
            <a:r>
              <a:rPr lang="en-US" dirty="0" smtClean="0"/>
              <a:t>A.  Smoking</a:t>
            </a:r>
          </a:p>
          <a:p>
            <a:pPr lvl="2"/>
            <a:r>
              <a:rPr lang="en-US" dirty="0" smtClean="0"/>
              <a:t>B.  Heating elements</a:t>
            </a:r>
          </a:p>
          <a:p>
            <a:pPr lvl="2"/>
            <a:r>
              <a:rPr lang="en-US" dirty="0" smtClean="0"/>
              <a:t>C.  Sparks</a:t>
            </a:r>
          </a:p>
          <a:p>
            <a:pPr lvl="2"/>
            <a:r>
              <a:rPr lang="en-US" dirty="0" smtClean="0"/>
              <a:t>D.  Storage of flammables should not be near any source of ignition.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254</TotalTime>
  <Words>1047</Words>
  <Application>Microsoft Office PowerPoint</Application>
  <PresentationFormat>Widescreen</PresentationFormat>
  <Paragraphs>184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Impact</vt:lpstr>
      <vt:lpstr>Main Event</vt:lpstr>
      <vt:lpstr>Laboratory Safety</vt:lpstr>
      <vt:lpstr>Laboratory Safety</vt:lpstr>
      <vt:lpstr>Safety Standards</vt:lpstr>
      <vt:lpstr>osha</vt:lpstr>
      <vt:lpstr>Potential physical hazards</vt:lpstr>
      <vt:lpstr>Electrical safety</vt:lpstr>
      <vt:lpstr>Electrical safety</vt:lpstr>
      <vt:lpstr>Electrical placards</vt:lpstr>
      <vt:lpstr>Fire safety</vt:lpstr>
      <vt:lpstr>Fire safety</vt:lpstr>
      <vt:lpstr>Fire safety</vt:lpstr>
      <vt:lpstr>Fire safety</vt:lpstr>
      <vt:lpstr>Mechanical hazards</vt:lpstr>
      <vt:lpstr>Chemical hazards</vt:lpstr>
      <vt:lpstr>Chemical hazard exposure</vt:lpstr>
      <vt:lpstr>Osha regulations chemical hazards </vt:lpstr>
      <vt:lpstr>Chemical hygiene plan</vt:lpstr>
      <vt:lpstr>Msds </vt:lpstr>
      <vt:lpstr>Msds 16 points</vt:lpstr>
      <vt:lpstr>16 points continued</vt:lpstr>
      <vt:lpstr>Biological hazards </vt:lpstr>
      <vt:lpstr>Infection potential</vt:lpstr>
      <vt:lpstr>Infectious material</vt:lpstr>
      <vt:lpstr>How infections occur</vt:lpstr>
      <vt:lpstr>Osha regulations bio-hazards</vt:lpstr>
      <vt:lpstr>Mandated precautions</vt:lpstr>
      <vt:lpstr>Other regulatory agencies</vt:lpstr>
      <vt:lpstr>Osha standards   chapter 27</vt:lpstr>
      <vt:lpstr>Exposure control plan</vt:lpstr>
      <vt:lpstr>Exposure control plan</vt:lpstr>
      <vt:lpstr>Exposure control plan</vt:lpstr>
      <vt:lpstr>Best safety practices</vt:lpstr>
      <vt:lpstr>That’s all folks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Safety</dc:title>
  <dc:creator>Constance Mollo</dc:creator>
  <cp:lastModifiedBy>Constance Mollo</cp:lastModifiedBy>
  <cp:revision>14</cp:revision>
  <dcterms:created xsi:type="dcterms:W3CDTF">2014-08-19T00:31:27Z</dcterms:created>
  <dcterms:modified xsi:type="dcterms:W3CDTF">2014-08-19T04:45:55Z</dcterms:modified>
</cp:coreProperties>
</file>