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4"/>
  </p:notesMasterIdLst>
  <p:sldIdLst>
    <p:sldId id="256" r:id="rId2"/>
    <p:sldId id="259" r:id="rId3"/>
    <p:sldId id="280" r:id="rId4"/>
    <p:sldId id="262" r:id="rId5"/>
    <p:sldId id="279" r:id="rId6"/>
    <p:sldId id="264" r:id="rId7"/>
    <p:sldId id="267" r:id="rId8"/>
    <p:sldId id="283" r:id="rId9"/>
    <p:sldId id="274" r:id="rId10"/>
    <p:sldId id="284" r:id="rId11"/>
    <p:sldId id="300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6"/>
    <p:restoredTop sz="84424" autoAdjust="0"/>
  </p:normalViewPr>
  <p:slideViewPr>
    <p:cSldViewPr snapToGrid="0" snapToObjects="1">
      <p:cViewPr varScale="1">
        <p:scale>
          <a:sx n="97" d="100"/>
          <a:sy n="97" d="100"/>
        </p:scale>
        <p:origin x="15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BB155-84A9-BD41-A297-7C1F629AF2AD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23425-1C0B-D945-8E29-49D464E05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deed.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Subject Information and Consent Form retrieved</a:t>
            </a:r>
            <a:r>
              <a:rPr lang="en-US" baseline="0" dirty="0"/>
              <a:t> from https://en.wikipedia.org/wiki/File:PARAMOUNT_Eli_Lilly_Informed_Consent_Document.djvu.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file is licensed under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en:Creative Commons"/>
              </a:rPr>
              <a:t>Creative Commons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Attribution 3.0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Unported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3425-1C0B-D945-8E29-49D464E05E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458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fld id="{52954160-7873-4C48-9E80-1290C7DD1D8B}" type="datetime1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0800" y="6245225"/>
            <a:ext cx="4368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©2014 Brooks/ Cole Publishing, A Division of Cengage Learning,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CE1CD-83A8-451F-9D74-6169BCE06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870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CB93C2-78E1-9247-9D39-4F6B7DAE35C7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94B04-D457-1E4A-8660-A74ED17488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04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67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net.org/about/ethics.cfm" TargetMode="External"/><Relationship Id="rId2" Type="http://schemas.openxmlformats.org/officeDocument/2006/relationships/hyperlink" Target="http://www.asanet.org/about/committees/COPE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por.org/AAPOR_Code_of_Ethics/4249.htm" TargetMode="External"/><Relationship Id="rId5" Type="http://schemas.openxmlformats.org/officeDocument/2006/relationships/hyperlink" Target="http://www.apa.org/ethics/code/index.aspx" TargetMode="External"/><Relationship Id="rId4" Type="http://schemas.openxmlformats.org/officeDocument/2006/relationships/hyperlink" Target="http://www.naswdc.org/pubs/code/default.as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cccd.instructure.com/courses/25210/pages/1-getting-started-on-re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163986"/>
            <a:ext cx="8361229" cy="2098226"/>
          </a:xfrm>
        </p:spPr>
        <p:txBody>
          <a:bodyPr/>
          <a:lstStyle/>
          <a:p>
            <a:r>
              <a:rPr lang="en-US" dirty="0"/>
              <a:t>Ethics in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3262212"/>
            <a:ext cx="6831673" cy="22910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Student Names</a:t>
            </a:r>
          </a:p>
          <a:p>
            <a:pPr algn="ctr"/>
            <a:r>
              <a:rPr lang="en-US" dirty="0"/>
              <a:t>Course ID</a:t>
            </a:r>
          </a:p>
          <a:p>
            <a:pPr algn="ctr"/>
            <a:r>
              <a:rPr lang="en-US" dirty="0"/>
              <a:t>Date</a:t>
            </a:r>
          </a:p>
          <a:p>
            <a:pPr algn="ctr"/>
            <a:r>
              <a:rPr lang="en-US" dirty="0"/>
              <a:t>Dr. Aizon</a:t>
            </a:r>
          </a:p>
        </p:txBody>
      </p:sp>
    </p:spTree>
    <p:extLst>
      <p:ext uri="{BB962C8B-B14F-4D97-AF65-F5344CB8AC3E}">
        <p14:creationId xmlns:p14="http://schemas.microsoft.com/office/powerpoint/2010/main" val="12252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6"/>
    </mc:Choice>
    <mc:Fallback xmlns="">
      <p:transition spd="slow" advTm="27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Ethical Issues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58265" y="1212783"/>
            <a:ext cx="5900287" cy="5193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Informed consent</a:t>
            </a:r>
          </a:p>
          <a:p>
            <a:pPr>
              <a:lnSpc>
                <a:spcPct val="90000"/>
              </a:lnSpc>
            </a:pPr>
            <a:r>
              <a:rPr lang="en-US" dirty="0"/>
              <a:t>Deception</a:t>
            </a:r>
          </a:p>
          <a:p>
            <a:pPr>
              <a:lnSpc>
                <a:spcPct val="90000"/>
              </a:lnSpc>
            </a:pPr>
            <a:r>
              <a:rPr lang="en-US" dirty="0"/>
              <a:t>The right to privacy (anonymity and confidentiality)</a:t>
            </a:r>
          </a:p>
          <a:p>
            <a:pPr>
              <a:lnSpc>
                <a:spcPct val="90000"/>
              </a:lnSpc>
            </a:pPr>
            <a:r>
              <a:rPr lang="en-US" dirty="0"/>
              <a:t> Physical or mental distress</a:t>
            </a:r>
          </a:p>
          <a:p>
            <a:pPr>
              <a:lnSpc>
                <a:spcPct val="90000"/>
              </a:lnSpc>
            </a:pPr>
            <a:r>
              <a:rPr lang="en-US" dirty="0"/>
              <a:t> Problems in sponsored research</a:t>
            </a:r>
          </a:p>
          <a:p>
            <a:pPr>
              <a:lnSpc>
                <a:spcPct val="90000"/>
              </a:lnSpc>
            </a:pPr>
            <a:r>
              <a:rPr lang="en-US" dirty="0"/>
              <a:t>Scientific misconduct or fraud</a:t>
            </a:r>
          </a:p>
          <a:p>
            <a:pPr>
              <a:lnSpc>
                <a:spcPct val="90000"/>
              </a:lnSpc>
            </a:pPr>
            <a:r>
              <a:rPr lang="en-US" dirty="0"/>
              <a:t>Scientific advocacy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3329" y="6406045"/>
            <a:ext cx="2796209" cy="302867"/>
          </a:xfrm>
        </p:spPr>
        <p:txBody>
          <a:bodyPr/>
          <a:lstStyle/>
          <a:p>
            <a:pPr algn="r"/>
            <a:r>
              <a:rPr lang="en-US" sz="1400" dirty="0"/>
              <a:t>(Monnett, Sullivan, DeJong, 2014)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809" y="680484"/>
            <a:ext cx="3777039" cy="4892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4809" y="5572679"/>
            <a:ext cx="3777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from Eli Lilly and Company</a:t>
            </a:r>
          </a:p>
        </p:txBody>
      </p:sp>
    </p:spTree>
    <p:extLst>
      <p:ext uri="{BB962C8B-B14F-4D97-AF65-F5344CB8AC3E}">
        <p14:creationId xmlns:p14="http://schemas.microsoft.com/office/powerpoint/2010/main" val="20874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/>
              <a:t>Codes of Ethics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Sociological Association</a:t>
            </a:r>
          </a:p>
          <a:p>
            <a:pPr lvl="1"/>
            <a:r>
              <a:rPr lang="en-US" dirty="0">
                <a:hlinkClick r:id="rId2"/>
              </a:rPr>
              <a:t>Committee on Professional Ethics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American Sociological Association Code of Ethics</a:t>
            </a:r>
            <a:endParaRPr lang="en-US" dirty="0"/>
          </a:p>
          <a:p>
            <a:r>
              <a:rPr lang="en-US" dirty="0">
                <a:hlinkClick r:id="rId4"/>
              </a:rPr>
              <a:t>National Association of Social Workers</a:t>
            </a:r>
            <a:endParaRPr lang="en-US" dirty="0"/>
          </a:p>
          <a:p>
            <a:r>
              <a:rPr lang="en-US" dirty="0">
                <a:hlinkClick r:id="rId5"/>
              </a:rPr>
              <a:t>American Psychological Association</a:t>
            </a:r>
            <a:endParaRPr lang="en-US" dirty="0"/>
          </a:p>
          <a:p>
            <a:r>
              <a:rPr lang="en-US" dirty="0">
                <a:hlinkClick r:id="rId6"/>
              </a:rPr>
              <a:t>American Association for Public Opinion Research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3329" y="6406045"/>
            <a:ext cx="2796209" cy="302867"/>
          </a:xfrm>
        </p:spPr>
        <p:txBody>
          <a:bodyPr/>
          <a:lstStyle/>
          <a:p>
            <a:pPr algn="r"/>
            <a:r>
              <a:rPr lang="en-US" sz="1400" dirty="0"/>
              <a:t>(Monnett, Sullivan, DeJong, 2014)</a:t>
            </a:r>
          </a:p>
        </p:txBody>
      </p:sp>
    </p:spTree>
    <p:extLst>
      <p:ext uri="{BB962C8B-B14F-4D97-AF65-F5344CB8AC3E}">
        <p14:creationId xmlns:p14="http://schemas.microsoft.com/office/powerpoint/2010/main" val="184534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57200">
              <a:buNone/>
            </a:pPr>
            <a:r>
              <a:rPr lang="en-US" dirty="0"/>
              <a:t>Aizon, A. (2018). Ethics in Research Lecture. Information curated and edited for Madera Community College PSY 45. Retrieved from </a:t>
            </a:r>
            <a:r>
              <a:rPr lang="en-US" dirty="0">
                <a:hlinkClick r:id="rId2"/>
              </a:rPr>
              <a:t>https://scccd.instructure.com/courses/25210/pages/1-getting-started-on-research</a:t>
            </a:r>
            <a:r>
              <a:rPr lang="en-US" dirty="0"/>
              <a:t>. </a:t>
            </a:r>
          </a:p>
          <a:p>
            <a:pPr marL="461963" indent="-457200">
              <a:buNone/>
            </a:pPr>
            <a:r>
              <a:rPr lang="en-US" dirty="0"/>
              <a:t>Cozby, P., Bates, S. (2018). </a:t>
            </a:r>
            <a:r>
              <a:rPr lang="en-US" i="1" dirty="0"/>
              <a:t>Methods in Behavioral Research</a:t>
            </a:r>
            <a:r>
              <a:rPr lang="en-US" dirty="0"/>
              <a:t> 13</a:t>
            </a:r>
            <a:r>
              <a:rPr lang="en-US" baseline="30000" dirty="0"/>
              <a:t>th</a:t>
            </a:r>
            <a:r>
              <a:rPr lang="en-US" dirty="0"/>
              <a:t>edition. New York, NY: McGraw Hill.</a:t>
            </a:r>
          </a:p>
          <a:p>
            <a:pPr marL="461963" indent="-457200">
              <a:buNone/>
            </a:pPr>
            <a:r>
              <a:rPr lang="en-US" dirty="0"/>
              <a:t>Monnett, D.R., Sullivan, T.J., DeJong, C.R. (2014). </a:t>
            </a:r>
            <a:r>
              <a:rPr lang="en-US" i="1" dirty="0"/>
              <a:t>Applied Social Research: A Tool for the Human Services</a:t>
            </a:r>
            <a:r>
              <a:rPr lang="en-US" dirty="0"/>
              <a:t> 9</a:t>
            </a:r>
            <a:r>
              <a:rPr lang="en-US" baseline="30000" dirty="0"/>
              <a:t>th</a:t>
            </a:r>
            <a:r>
              <a:rPr lang="en-US" dirty="0"/>
              <a:t> edition. Belmont, CA: Brooks /Cole.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1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Agenda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10233800" cy="4351338"/>
          </a:xfrm>
        </p:spPr>
        <p:txBody>
          <a:bodyPr>
            <a:normAutofit/>
          </a:bodyPr>
          <a:lstStyle/>
          <a:p>
            <a:r>
              <a:rPr lang="en-US" noProof="0" dirty="0"/>
              <a:t>Define Ethics</a:t>
            </a:r>
          </a:p>
          <a:p>
            <a:r>
              <a:rPr lang="en-US" noProof="0" dirty="0"/>
              <a:t>Case Examples of Ethics</a:t>
            </a:r>
          </a:p>
          <a:p>
            <a:r>
              <a:rPr lang="en-US" dirty="0"/>
              <a:t>Historical Context</a:t>
            </a:r>
            <a:endParaRPr lang="en-US" noProof="0" dirty="0"/>
          </a:p>
          <a:p>
            <a:r>
              <a:rPr lang="en-US" noProof="0" dirty="0"/>
              <a:t>Discuss the three ethical principles outlined in the </a:t>
            </a:r>
            <a:r>
              <a:rPr lang="en-US" i="1" noProof="0" dirty="0"/>
              <a:t>Belmont Report:</a:t>
            </a:r>
            <a:r>
              <a:rPr lang="en-US" noProof="0" dirty="0"/>
              <a:t> beneficence, autonomy, and justice </a:t>
            </a:r>
          </a:p>
          <a:p>
            <a:r>
              <a:rPr lang="en-US" noProof="0" dirty="0"/>
              <a:t>Describe the function of an Institutional Review Board</a:t>
            </a:r>
          </a:p>
          <a:p>
            <a:r>
              <a:rPr lang="en-US" dirty="0"/>
              <a:t>Codes of Ethics</a:t>
            </a: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8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Ethics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9646" y="1600201"/>
            <a:ext cx="10802754" cy="4525963"/>
          </a:xfrm>
        </p:spPr>
        <p:txBody>
          <a:bodyPr>
            <a:normAutofit/>
          </a:bodyPr>
          <a:lstStyle/>
          <a:p>
            <a:r>
              <a:rPr lang="en-US" dirty="0"/>
              <a:t> Ethics is the study of what is proper and improper behavior; of moral duty and obligation </a:t>
            </a:r>
            <a:r>
              <a:rPr lang="en-US" sz="1400" dirty="0"/>
              <a:t>(</a:t>
            </a:r>
            <a:r>
              <a:rPr lang="en-US" sz="1400" dirty="0" err="1">
                <a:solidFill>
                  <a:schemeClr val="tx1"/>
                </a:solidFill>
              </a:rPr>
              <a:t>Cozby</a:t>
            </a:r>
            <a:r>
              <a:rPr lang="en-US" sz="1400" dirty="0">
                <a:solidFill>
                  <a:schemeClr val="tx1"/>
                </a:solidFill>
              </a:rPr>
              <a:t>, Bates, 2018)</a:t>
            </a:r>
            <a:endParaRPr lang="en-US" sz="1400" dirty="0"/>
          </a:p>
          <a:p>
            <a:r>
              <a:rPr lang="en-US" dirty="0"/>
              <a:t>Ethics involves responsibilities toward </a:t>
            </a:r>
            <a:r>
              <a:rPr lang="en-US" sz="1400" dirty="0"/>
              <a:t>(</a:t>
            </a:r>
            <a:r>
              <a:rPr lang="en-US" sz="1400" dirty="0" err="1"/>
              <a:t>Monnett</a:t>
            </a:r>
            <a:r>
              <a:rPr lang="en-US" sz="1400" dirty="0"/>
              <a:t>, Sullivan, </a:t>
            </a:r>
            <a:r>
              <a:rPr lang="en-US" sz="1400" dirty="0" err="1"/>
              <a:t>DeJong</a:t>
            </a:r>
            <a:r>
              <a:rPr lang="en-US" sz="1400" dirty="0"/>
              <a:t>, 2014)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Participants</a:t>
            </a:r>
          </a:p>
          <a:p>
            <a:pPr lvl="1"/>
            <a:r>
              <a:rPr lang="en-US" dirty="0"/>
              <a:t>Sponsors</a:t>
            </a:r>
          </a:p>
          <a:p>
            <a:pPr lvl="1"/>
            <a:r>
              <a:rPr lang="en-US" dirty="0"/>
              <a:t>Potential beneficiaries</a:t>
            </a:r>
          </a:p>
          <a:p>
            <a:r>
              <a:rPr lang="en-US" dirty="0"/>
              <a:t>Ethics is exercised in every aspects of research and therapy </a:t>
            </a:r>
            <a:r>
              <a:rPr lang="en-US" sz="1400" dirty="0"/>
              <a:t>(Aizon, 2018)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63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5" y="298174"/>
            <a:ext cx="8574157" cy="609600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solidFill>
                  <a:schemeClr val="tx1"/>
                </a:solidFill>
              </a:rPr>
              <a:t>Historical Context of Current Ethical Standards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219200"/>
            <a:ext cx="11062252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noProof="0" dirty="0"/>
              <a:t>Nuremberg Code:</a:t>
            </a:r>
            <a:r>
              <a:rPr lang="en-US" altLang="en-US" noProof="0" dirty="0"/>
              <a:t> 10 rules of medical research conduct developed in response to Nazi research atrocities</a:t>
            </a:r>
            <a:endParaRPr lang="en-US" altLang="en-US" b="1" noProof="0" dirty="0"/>
          </a:p>
          <a:p>
            <a:pPr marL="0" indent="0">
              <a:buNone/>
            </a:pPr>
            <a:r>
              <a:rPr lang="en-US" altLang="en-US" b="1" noProof="0" dirty="0"/>
              <a:t>Declaration of Helsinki:</a:t>
            </a:r>
            <a:r>
              <a:rPr lang="en-US" altLang="en-US" noProof="0" dirty="0"/>
              <a:t> expanded on the Nuremberg Code in 1964 and required journal editors to ensure published research was compliant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Continued news about ethically questionable studies spurred production of the Belmont Report in 1972</a:t>
            </a:r>
          </a:p>
          <a:p>
            <a:pPr marL="0" indent="0">
              <a:buNone/>
            </a:pPr>
            <a:r>
              <a:rPr lang="en-US" altLang="en-US" b="1" dirty="0"/>
              <a:t>Belmont Report</a:t>
            </a:r>
            <a:r>
              <a:rPr lang="en-US" altLang="en-US" dirty="0"/>
              <a:t>: Defines the principles and applications that apply to medical and behavioral research investigations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2650" y="6553200"/>
            <a:ext cx="3556000" cy="1524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(Cozby, Bates, 2018)</a:t>
            </a:r>
          </a:p>
        </p:txBody>
      </p:sp>
    </p:spTree>
    <p:extLst>
      <p:ext uri="{BB962C8B-B14F-4D97-AF65-F5344CB8AC3E}">
        <p14:creationId xmlns:p14="http://schemas.microsoft.com/office/powerpoint/2010/main" val="3041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Basic Values: The Belmont Report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Respect for persons: We recognize the personal dignity and autonomy of individuals, and we should provide special protection of those persons with diminished autonomy</a:t>
            </a:r>
          </a:p>
          <a:p>
            <a:r>
              <a:rPr lang="en-US" sz="2800" dirty="0"/>
              <a:t>Beneficence: We have an obligation to protect persons from harm by maximizing anticipated benefits and minimizing possible risks of harm</a:t>
            </a:r>
          </a:p>
          <a:p>
            <a:r>
              <a:rPr lang="en-US" sz="2800" dirty="0"/>
              <a:t>Justice: The benefits and burdens of research should be distributed fairly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3329" y="6406045"/>
            <a:ext cx="2796209" cy="302867"/>
          </a:xfrm>
        </p:spPr>
        <p:txBody>
          <a:bodyPr/>
          <a:lstStyle/>
          <a:p>
            <a:pPr algn="r"/>
            <a:r>
              <a:rPr lang="en-US" sz="1400" dirty="0"/>
              <a:t>(Monnett, Sullivan, DeJong, 2014)</a:t>
            </a:r>
          </a:p>
        </p:txBody>
      </p:sp>
    </p:spTree>
    <p:extLst>
      <p:ext uri="{BB962C8B-B14F-4D97-AF65-F5344CB8AC3E}">
        <p14:creationId xmlns:p14="http://schemas.microsoft.com/office/powerpoint/2010/main" val="201227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13" y="248478"/>
            <a:ext cx="6934200" cy="609600"/>
          </a:xfrm>
        </p:spPr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APA Ethics Code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5" y="858078"/>
            <a:ext cx="10644809" cy="56951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noProof="0" dirty="0"/>
              <a:t>Five general ethical principles echo the Belmont Report.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b="1" dirty="0"/>
              <a:t>Beneficence — </a:t>
            </a:r>
            <a:r>
              <a:rPr lang="en-US" altLang="en-US" sz="2400" dirty="0">
                <a:ea typeface="Times New Roman" charset="0"/>
                <a:cs typeface="Times New Roman" charset="0"/>
              </a:rPr>
              <a:t>Need for research to maximize benefits and minimize any possible harmful effects of participation</a:t>
            </a:r>
            <a:endParaRPr lang="en-US" altLang="en-US" b="1" noProof="0" dirty="0"/>
          </a:p>
          <a:p>
            <a:pPr marL="457200" indent="-457200">
              <a:buFont typeface="+mj-lt"/>
              <a:buAutoNum type="arabicPeriod" startAt="2"/>
            </a:pPr>
            <a:r>
              <a:rPr lang="en-US" altLang="en-US" b="1" noProof="0" dirty="0"/>
              <a:t>Fidelity and responsibility —</a:t>
            </a:r>
            <a:r>
              <a:rPr lang="en-US" altLang="en-US" noProof="0" dirty="0"/>
              <a:t> Psychologists establish relationships of trust with those with whom they work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b="1" dirty="0"/>
              <a:t>Integrity —</a:t>
            </a:r>
            <a:r>
              <a:rPr lang="en-US" altLang="en-US" dirty="0"/>
              <a:t> Psychologists:</a:t>
            </a:r>
          </a:p>
          <a:p>
            <a:pPr marL="514350" lvl="1" indent="0">
              <a:buNone/>
            </a:pPr>
            <a:r>
              <a:rPr lang="en-US" altLang="en-US" dirty="0"/>
              <a:t>Seek to promote accuracy, honesty, and truthfulness in the science, teaching, and practice of psychology</a:t>
            </a:r>
          </a:p>
          <a:p>
            <a:pPr marL="514350" lvl="1" indent="0">
              <a:buNone/>
            </a:pPr>
            <a:r>
              <a:rPr lang="en-US" altLang="en-US" dirty="0"/>
              <a:t>Do not steal and cheat or engage in fraud, subterfuge, or intentional misrepresentation of fact</a:t>
            </a:r>
          </a:p>
          <a:p>
            <a:pPr marL="514350" indent="-457200">
              <a:buFont typeface="+mj-lt"/>
              <a:buAutoNum type="arabicPeriod" startAt="4"/>
            </a:pPr>
            <a:r>
              <a:rPr lang="en-US" altLang="en-US" b="1" dirty="0"/>
              <a:t>Justice —</a:t>
            </a:r>
            <a:r>
              <a:rPr lang="en-US" altLang="en-US" dirty="0"/>
              <a:t> Psychologists recognize that fairness and justice entitle all persons:</a:t>
            </a:r>
          </a:p>
          <a:p>
            <a:pPr marL="514350" lvl="1" indent="0">
              <a:buNone/>
            </a:pPr>
            <a:r>
              <a:rPr lang="en-US" altLang="en-US" dirty="0"/>
              <a:t>Access to and benefit from the contributions of psychology</a:t>
            </a:r>
          </a:p>
          <a:p>
            <a:pPr marL="514350" lvl="1" indent="0">
              <a:buNone/>
            </a:pPr>
            <a:r>
              <a:rPr lang="en-US" altLang="en-US" dirty="0"/>
              <a:t>Equal quality in the processes, procedures and services being conducted by psychologist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altLang="en-US" b="1" dirty="0"/>
              <a:t>Respect for persons</a:t>
            </a:r>
            <a:r>
              <a:rPr lang="en-US" altLang="en-US" dirty="0"/>
              <a:t>: Psychologists:</a:t>
            </a:r>
          </a:p>
          <a:p>
            <a:pPr marL="457200" lvl="1" indent="0">
              <a:buNone/>
            </a:pPr>
            <a:r>
              <a:rPr lang="en-US" altLang="en-US" dirty="0"/>
              <a:t>Respect the dignity and worth of all people and the rights of individuals</a:t>
            </a:r>
          </a:p>
          <a:p>
            <a:pPr marL="457200" lvl="1" indent="0">
              <a:buNone/>
            </a:pPr>
            <a:r>
              <a:rPr lang="en-US" altLang="en-US" dirty="0"/>
              <a:t>Are aware that special safeguards may be necessary to protect the rights and welfare of some persons or communities</a:t>
            </a:r>
          </a:p>
          <a:p>
            <a:pPr marL="457200" lvl="1" indent="0">
              <a:buNone/>
            </a:pPr>
            <a:r>
              <a:rPr lang="en-US" altLang="en-US" dirty="0"/>
              <a:t>Are aware of and respect cultural, individual, and role differences</a:t>
            </a:r>
          </a:p>
          <a:p>
            <a:pPr marL="457200" lvl="1" indent="0">
              <a:buNone/>
            </a:pPr>
            <a:r>
              <a:rPr lang="en-US" altLang="en-US" dirty="0"/>
              <a:t>Try to eliminate the effect of biases on their work</a:t>
            </a:r>
          </a:p>
          <a:p>
            <a:pPr marL="514350" lvl="1" indent="0">
              <a:buNone/>
            </a:pPr>
            <a:endParaRPr lang="en-US" altLang="en-US" b="1" noProof="0" dirty="0"/>
          </a:p>
          <a:p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2650" y="6553200"/>
            <a:ext cx="3556000" cy="1524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(Cozby, Bates, 2018)</a:t>
            </a:r>
          </a:p>
        </p:txBody>
      </p:sp>
    </p:spTree>
    <p:extLst>
      <p:ext uri="{BB962C8B-B14F-4D97-AF65-F5344CB8AC3E}">
        <p14:creationId xmlns:p14="http://schemas.microsoft.com/office/powerpoint/2010/main" val="75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418"/>
            <a:ext cx="9240078" cy="609600"/>
          </a:xfrm>
        </p:spPr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Assessment of Risks and Benefits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70" y="1143000"/>
            <a:ext cx="10873408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noProof="0" dirty="0"/>
              <a:t>Risk-benefit analysis</a:t>
            </a:r>
            <a:r>
              <a:rPr lang="en-US" altLang="en-US" noProof="0" dirty="0"/>
              <a:t>: Examination of the potential risks and benefits that are likely to result from a research program</a:t>
            </a:r>
            <a:endParaRPr lang="en-US" altLang="en-US" b="1" noProof="0" dirty="0"/>
          </a:p>
          <a:p>
            <a:pPr marL="0" indent="0">
              <a:buNone/>
            </a:pPr>
            <a:r>
              <a:rPr lang="en-US" altLang="en-US" noProof="0" dirty="0"/>
              <a:t>Risks in psychological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noProof="0" dirty="0"/>
              <a:t>Physical harm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noProof="0" dirty="0"/>
              <a:t>Psychological stress and distress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noProof="0" dirty="0"/>
              <a:t>Loss of privacy or confidentiality</a:t>
            </a:r>
          </a:p>
          <a:p>
            <a:pPr marL="0" indent="0">
              <a:buNone/>
            </a:pPr>
            <a:r>
              <a:rPr lang="en-US" altLang="en-US" dirty="0"/>
              <a:t>Potential benefits of psychological research</a:t>
            </a:r>
          </a:p>
          <a:p>
            <a:pPr lvl="1"/>
            <a:r>
              <a:rPr lang="en-US" altLang="en-US" dirty="0"/>
              <a:t>Educational, new skill acquisition, or treatment for a psychological or medical condition</a:t>
            </a:r>
          </a:p>
          <a:p>
            <a:pPr lvl="1"/>
            <a:r>
              <a:rPr lang="en-US" altLang="en-US" dirty="0"/>
              <a:t>Material benefits</a:t>
            </a:r>
          </a:p>
          <a:p>
            <a:pPr lvl="1"/>
            <a:r>
              <a:rPr lang="en-US" altLang="en-US" dirty="0"/>
              <a:t>Personal satisfaction</a:t>
            </a:r>
          </a:p>
          <a:p>
            <a:pPr lvl="1"/>
            <a:r>
              <a:rPr lang="en-US" altLang="en-US" dirty="0"/>
              <a:t>Applications of the research findings</a:t>
            </a:r>
            <a:endParaRPr lang="en-US" altLang="en-US" b="1" noProof="0" dirty="0"/>
          </a:p>
          <a:p>
            <a:endParaRPr lang="en-US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2650" y="6553200"/>
            <a:ext cx="3556000" cy="1524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(Cozby, Bates, 2018)</a:t>
            </a:r>
          </a:p>
        </p:txBody>
      </p:sp>
    </p:spTree>
    <p:extLst>
      <p:ext uri="{BB962C8B-B14F-4D97-AF65-F5344CB8AC3E}">
        <p14:creationId xmlns:p14="http://schemas.microsoft.com/office/powerpoint/2010/main" val="18747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 Review Board Criteria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Risks to subjects are minimized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Risks to subjects are reasonable in relation to anticipated benefits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Selection of subjects is equitable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Informed consent is sought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Informed consent is documented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Monitoring of data collection ensures subject safety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Provisions to protect privacy and to maintain confidentiality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53329" y="6406045"/>
            <a:ext cx="2796209" cy="302867"/>
          </a:xfrm>
        </p:spPr>
        <p:txBody>
          <a:bodyPr/>
          <a:lstStyle/>
          <a:p>
            <a:pPr algn="r"/>
            <a:r>
              <a:rPr lang="en-US" sz="1400" dirty="0"/>
              <a:t>(Monnett, Sullivan, DeJong, 2014)</a:t>
            </a:r>
          </a:p>
        </p:txBody>
      </p:sp>
    </p:spTree>
    <p:extLst>
      <p:ext uri="{BB962C8B-B14F-4D97-AF65-F5344CB8AC3E}">
        <p14:creationId xmlns:p14="http://schemas.microsoft.com/office/powerpoint/2010/main" val="174705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8052"/>
            <a:ext cx="8097078" cy="609600"/>
          </a:xfrm>
        </p:spPr>
        <p:txBody>
          <a:bodyPr>
            <a:normAutofit/>
          </a:bodyPr>
          <a:lstStyle/>
          <a:p>
            <a:r>
              <a:rPr lang="en-US" noProof="0" dirty="0">
                <a:solidFill>
                  <a:schemeClr val="tx1"/>
                </a:solidFill>
              </a:rPr>
              <a:t>Institutional Review Boards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noProof="0" dirty="0">
                <a:solidFill>
                  <a:schemeClr val="tx1"/>
                </a:solidFill>
              </a:rPr>
              <a:t>(IRBs)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8" y="927652"/>
            <a:ext cx="10648121" cy="5522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noProof="0" dirty="0"/>
              <a:t>Any institution that receives federal funds must have an IRB that is responsible for reviewing research at that institution.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noProof="0" dirty="0"/>
              <a:t>Must have minimum five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noProof="0" dirty="0"/>
              <a:t>One must be an external member</a:t>
            </a:r>
          </a:p>
          <a:p>
            <a:pPr marL="57150" indent="0">
              <a:buNone/>
            </a:pPr>
            <a:r>
              <a:rPr lang="en-US" altLang="en-US" noProof="0" dirty="0"/>
              <a:t>Research conducted by students, faculty and staff must be reviewed by the IRB.</a:t>
            </a:r>
          </a:p>
          <a:p>
            <a:pPr marL="0" indent="0">
              <a:buNone/>
            </a:pPr>
            <a:r>
              <a:rPr lang="en-US" altLang="en-US" b="1" dirty="0"/>
              <a:t>Exempt research</a:t>
            </a:r>
            <a:r>
              <a:rPr lang="en-US" altLang="en-US" dirty="0"/>
              <a:t>: Risk free</a:t>
            </a:r>
          </a:p>
          <a:p>
            <a:pPr lvl="1"/>
            <a:r>
              <a:rPr lang="en-US" altLang="en-US" dirty="0"/>
              <a:t>Review is not required</a:t>
            </a:r>
          </a:p>
          <a:p>
            <a:pPr marL="0" indent="0">
              <a:buNone/>
            </a:pPr>
            <a:r>
              <a:rPr lang="en-US" altLang="en-US" b="1" dirty="0"/>
              <a:t>Minimal risk</a:t>
            </a:r>
            <a:r>
              <a:rPr lang="en-US" altLang="en-US" dirty="0"/>
              <a:t>: Risk of harm is no greater than risk encountered in daily life or routine tests</a:t>
            </a:r>
          </a:p>
          <a:p>
            <a:pPr lvl="1"/>
            <a:r>
              <a:rPr lang="en-US" altLang="en-US" dirty="0"/>
              <a:t>Routine review conducted by the IRB</a:t>
            </a:r>
          </a:p>
          <a:p>
            <a:pPr marL="0" indent="0">
              <a:buNone/>
            </a:pPr>
            <a:r>
              <a:rPr lang="en-US" altLang="en-US" dirty="0"/>
              <a:t>Greater than minimal risk research</a:t>
            </a:r>
          </a:p>
          <a:p>
            <a:pPr lvl="1"/>
            <a:r>
              <a:rPr lang="en-US" altLang="en-US" dirty="0"/>
              <a:t>Thorough review conducted by the IRB</a:t>
            </a:r>
            <a:endParaRPr lang="en-US" altLang="en-US" noProof="0" dirty="0"/>
          </a:p>
          <a:p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2650" y="6553200"/>
            <a:ext cx="3556000" cy="1524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(Cozby, Bates, 2018)</a:t>
            </a:r>
          </a:p>
        </p:txBody>
      </p:sp>
    </p:spTree>
    <p:extLst>
      <p:ext uri="{BB962C8B-B14F-4D97-AF65-F5344CB8AC3E}">
        <p14:creationId xmlns:p14="http://schemas.microsoft.com/office/powerpoint/2010/main" val="2431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929</Words>
  <Application>Microsoft Office PowerPoint</Application>
  <PresentationFormat>Widescreen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Depth</vt:lpstr>
      <vt:lpstr>Ethics in Research</vt:lpstr>
      <vt:lpstr>Agenda</vt:lpstr>
      <vt:lpstr>Definition of Ethics</vt:lpstr>
      <vt:lpstr>Historical Context of Current Ethical Standards </vt:lpstr>
      <vt:lpstr>Basic Values: The Belmont Report</vt:lpstr>
      <vt:lpstr>APA Ethics Code </vt:lpstr>
      <vt:lpstr>Assessment of Risks and Benefits </vt:lpstr>
      <vt:lpstr>Institution Review Board Criteria</vt:lpstr>
      <vt:lpstr>Institutional Review Boards (IRBs)</vt:lpstr>
      <vt:lpstr>Ethical Issues </vt:lpstr>
      <vt:lpstr>Codes of Ethics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in research</dc:title>
  <dc:creator>Antoniette Aizon</dc:creator>
  <cp:lastModifiedBy>Antoniette Aizon</cp:lastModifiedBy>
  <cp:revision>17</cp:revision>
  <dcterms:created xsi:type="dcterms:W3CDTF">2018-01-30T03:23:51Z</dcterms:created>
  <dcterms:modified xsi:type="dcterms:W3CDTF">2020-08-12T02:48:50Z</dcterms:modified>
</cp:coreProperties>
</file>