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5" d="100"/>
          <a:sy n="65" d="100"/>
        </p:scale>
        <p:origin x="96" y="8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open.lib.umn.edu/socialproblems/"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11" name="Picture 10">
            <a:hlinkClick r:id="rId2"/>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515600" y="6132136"/>
            <a:ext cx="838200" cy="295275"/>
          </a:xfrm>
          <a:prstGeom prst="rect">
            <a:avLst/>
          </a:prstGeom>
        </p:spPr>
      </p:pic>
    </p:spTree>
    <p:extLst>
      <p:ext uri="{BB962C8B-B14F-4D97-AF65-F5344CB8AC3E}">
        <p14:creationId xmlns:p14="http://schemas.microsoft.com/office/powerpoint/2010/main" val="218475770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60536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339612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425260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388713587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8171599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39298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92528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9307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37467524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89499321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5048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nc-sa/4.0/" TargetMode="External"/><Relationship Id="rId2" Type="http://schemas.openxmlformats.org/officeDocument/2006/relationships/hyperlink" Target="http://open.lib.umn.edu/socialproblem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aylordotorg.github.io/text_exploring-perspectives-a-concise-guide-to-analysis/index.html" TargetMode="External"/><Relationship Id="rId2" Type="http://schemas.openxmlformats.org/officeDocument/2006/relationships/hyperlink" Target="http://open.lib.umn.edu/socialproblems/" TargetMode="External"/><Relationship Id="rId1" Type="http://schemas.openxmlformats.org/officeDocument/2006/relationships/slideLayout" Target="../slideLayouts/slideLayout2.xml"/><Relationship Id="rId4" Type="http://schemas.openxmlformats.org/officeDocument/2006/relationships/hyperlink" Target="https://saylordotorg.github.io/text_stand-up-speak-out-the-practice-and-ethics-of-public-speaking/"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open.lib.umn.edu/socialproblems/part/chapter-7-alcohol-and-other-drugs/" TargetMode="External"/><Relationship Id="rId13" Type="http://schemas.openxmlformats.org/officeDocument/2006/relationships/hyperlink" Target="http://open.lib.umn.edu/socialproblems/part/chapter-12-work-and-the-economy/" TargetMode="External"/><Relationship Id="rId3" Type="http://schemas.openxmlformats.org/officeDocument/2006/relationships/hyperlink" Target="http://open.lib.umn.edu/socialproblems/part/chapter-2-poverty/" TargetMode="External"/><Relationship Id="rId7" Type="http://schemas.openxmlformats.org/officeDocument/2006/relationships/hyperlink" Target="http://open.lib.umn.edu/socialproblems/part/chapter-6-aging-and-ageism/" TargetMode="External"/><Relationship Id="rId12" Type="http://schemas.openxmlformats.org/officeDocument/2006/relationships/hyperlink" Target="http://open.lib.umn.edu/socialproblems/part/chapter-11-schools-and-education/" TargetMode="External"/><Relationship Id="rId17" Type="http://schemas.openxmlformats.org/officeDocument/2006/relationships/hyperlink" Target="http://open.lib.umn.edu/socialproblems/part/chapter-16-war-and-terrorism/" TargetMode="External"/><Relationship Id="rId2" Type="http://schemas.openxmlformats.org/officeDocument/2006/relationships/hyperlink" Target="http://open.lib.umn.edu/socialproblems/part/chapter-1-understanding-social-problems/" TargetMode="External"/><Relationship Id="rId16" Type="http://schemas.openxmlformats.org/officeDocument/2006/relationships/hyperlink" Target="http://open.lib.umn.edu/socialproblems/part/chapter-15-population-and-the-environment/" TargetMode="External"/><Relationship Id="rId1" Type="http://schemas.openxmlformats.org/officeDocument/2006/relationships/slideLayout" Target="../slideLayouts/slideLayout4.xml"/><Relationship Id="rId6" Type="http://schemas.openxmlformats.org/officeDocument/2006/relationships/hyperlink" Target="http://open.lib.umn.edu/socialproblems/part/chapter-5-sexual-orientation-and-inequality/" TargetMode="External"/><Relationship Id="rId11" Type="http://schemas.openxmlformats.org/officeDocument/2006/relationships/hyperlink" Target="http://open.lib.umn.edu/socialproblems/part/chapter-10-the-changing-family/" TargetMode="External"/><Relationship Id="rId5" Type="http://schemas.openxmlformats.org/officeDocument/2006/relationships/hyperlink" Target="http://open.lib.umn.edu/socialproblems/part/chapter-4-gender-inequality/" TargetMode="External"/><Relationship Id="rId15" Type="http://schemas.openxmlformats.org/officeDocument/2006/relationships/hyperlink" Target="http://open.lib.umn.edu/socialproblems/part/chapter-14-urban-and-rural-problems/" TargetMode="External"/><Relationship Id="rId10" Type="http://schemas.openxmlformats.org/officeDocument/2006/relationships/hyperlink" Target="http://open.lib.umn.edu/socialproblems/part/chapter-9-sexual-behavior/" TargetMode="External"/><Relationship Id="rId4" Type="http://schemas.openxmlformats.org/officeDocument/2006/relationships/hyperlink" Target="http://open.lib.umn.edu/socialproblems/part/chapter-3-racial-and-ethnic-inequality/" TargetMode="External"/><Relationship Id="rId9" Type="http://schemas.openxmlformats.org/officeDocument/2006/relationships/hyperlink" Target="http://open.lib.umn.edu/socialproblems/part/chapter-8-crime-and-criminal-justice/" TargetMode="External"/><Relationship Id="rId14" Type="http://schemas.openxmlformats.org/officeDocument/2006/relationships/hyperlink" Target="http://open.lib.umn.edu/socialproblems/part/chapter-13-health-and-health-car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lstStyle/>
          <a:p>
            <a:r>
              <a:rPr lang="en-US" dirty="0" smtClean="0"/>
              <a:t>SOC 1B: Critical Thinking About Social Problems</a:t>
            </a:r>
            <a:endParaRPr lang="en-US" dirty="0"/>
          </a:p>
        </p:txBody>
      </p:sp>
      <p:sp>
        <p:nvSpPr>
          <p:cNvPr id="3" name="Subtitle 2"/>
          <p:cNvSpPr>
            <a:spLocks noGrp="1"/>
          </p:cNvSpPr>
          <p:nvPr>
            <p:ph type="subTitle" idx="1"/>
          </p:nvPr>
        </p:nvSpPr>
        <p:spPr/>
        <p:txBody>
          <a:bodyPr>
            <a:normAutofit fontScale="92500"/>
          </a:bodyPr>
          <a:lstStyle/>
          <a:p>
            <a:pPr algn="l"/>
            <a:r>
              <a:rPr lang="en-US" dirty="0" smtClean="0"/>
              <a:t>This course will discuss contemporary social problems in society. The course reviews various explanations of causes, consequences, and possible solutions for contemporary sociological issues using theoretical perspectives. The course applies critical thinking skills using inductive and deductive reasoning to analyze and discuss the issues while strengthening social awareness.</a:t>
            </a:r>
            <a:endParaRPr lang="en-US" dirty="0"/>
          </a:p>
        </p:txBody>
      </p:sp>
      <p:sp>
        <p:nvSpPr>
          <p:cNvPr id="4" name="TextBox 3"/>
          <p:cNvSpPr txBox="1"/>
          <p:nvPr/>
        </p:nvSpPr>
        <p:spPr>
          <a:xfrm>
            <a:off x="3457575" y="6038850"/>
            <a:ext cx="7038975" cy="461665"/>
          </a:xfrm>
          <a:prstGeom prst="rect">
            <a:avLst/>
          </a:prstGeom>
          <a:noFill/>
        </p:spPr>
        <p:txBody>
          <a:bodyPr wrap="square" rtlCol="0">
            <a:spAutoFit/>
          </a:bodyPr>
          <a:lstStyle/>
          <a:p>
            <a:r>
              <a:rPr lang="en-US" sz="800" dirty="0"/>
              <a:t>Social Problems: Continuity and Change by University of Minnesota is licensed under a Creative </a:t>
            </a:r>
            <a:r>
              <a:rPr lang="en-US" sz="800" dirty="0" smtClean="0"/>
              <a:t>Commons Attribution-</a:t>
            </a:r>
            <a:r>
              <a:rPr lang="en-US" sz="800" dirty="0" err="1" smtClean="0"/>
              <a:t>NonCommercial</a:t>
            </a:r>
            <a:r>
              <a:rPr lang="en-US" sz="800" dirty="0" smtClean="0"/>
              <a:t>-</a:t>
            </a:r>
            <a:r>
              <a:rPr lang="en-US" sz="800" dirty="0" err="1" smtClean="0"/>
              <a:t>ShareAlike</a:t>
            </a:r>
            <a:r>
              <a:rPr lang="en-US" sz="800" dirty="0" smtClean="0"/>
              <a:t> </a:t>
            </a:r>
            <a:r>
              <a:rPr lang="en-US" sz="800" dirty="0"/>
              <a:t>4.0 International License, except where otherwise noted</a:t>
            </a:r>
            <a:r>
              <a:rPr lang="en-US" sz="800" dirty="0" smtClean="0"/>
              <a:t>.</a:t>
            </a:r>
            <a:r>
              <a:rPr lang="en-US" sz="800" dirty="0">
                <a:solidFill>
                  <a:srgbClr val="000000"/>
                </a:solidFill>
              </a:rPr>
              <a:t> Social Problems: Continuity and Change by </a:t>
            </a:r>
            <a:r>
              <a:rPr lang="en-US" sz="800" dirty="0">
                <a:solidFill>
                  <a:srgbClr val="2394BE"/>
                </a:solidFill>
                <a:hlinkClick r:id="rId2"/>
              </a:rPr>
              <a:t>University of Minnesota </a:t>
            </a:r>
            <a:r>
              <a:rPr lang="en-US" sz="800" dirty="0">
                <a:solidFill>
                  <a:srgbClr val="000000"/>
                </a:solidFill>
              </a:rPr>
              <a:t>is licensed under </a:t>
            </a:r>
            <a:r>
              <a:rPr lang="en-US" sz="800" dirty="0">
                <a:solidFill>
                  <a:srgbClr val="000000"/>
                </a:solidFill>
                <a:hlinkClick r:id="rId3"/>
              </a:rPr>
              <a:t>a </a:t>
            </a:r>
            <a:r>
              <a:rPr lang="en-US" sz="800" dirty="0">
                <a:solidFill>
                  <a:srgbClr val="2394BE"/>
                </a:solidFill>
                <a:hlinkClick r:id="rId3"/>
              </a:rPr>
              <a:t>Creative </a:t>
            </a:r>
            <a:r>
              <a:rPr lang="en-US" sz="800" dirty="0" smtClean="0">
                <a:solidFill>
                  <a:srgbClr val="2394BE"/>
                </a:solidFill>
                <a:hlinkClick r:id="rId3"/>
              </a:rPr>
              <a:t>Commons Attribution-</a:t>
            </a:r>
            <a:r>
              <a:rPr lang="en-US" sz="800" dirty="0" err="1" smtClean="0">
                <a:solidFill>
                  <a:srgbClr val="2394BE"/>
                </a:solidFill>
                <a:hlinkClick r:id="rId3"/>
              </a:rPr>
              <a:t>NonCommercial</a:t>
            </a:r>
            <a:r>
              <a:rPr lang="en-US" sz="800" dirty="0" smtClean="0">
                <a:solidFill>
                  <a:srgbClr val="2394BE"/>
                </a:solidFill>
                <a:hlinkClick r:id="rId3"/>
              </a:rPr>
              <a:t>-</a:t>
            </a:r>
            <a:r>
              <a:rPr lang="en-US" sz="800" dirty="0" err="1" smtClean="0">
                <a:solidFill>
                  <a:srgbClr val="2394BE"/>
                </a:solidFill>
                <a:hlinkClick r:id="rId3"/>
              </a:rPr>
              <a:t>ShareAlike</a:t>
            </a:r>
            <a:r>
              <a:rPr lang="en-US" sz="800" dirty="0" smtClean="0">
                <a:solidFill>
                  <a:srgbClr val="2394BE"/>
                </a:solidFill>
                <a:hlinkClick r:id="rId3"/>
              </a:rPr>
              <a:t> </a:t>
            </a:r>
            <a:r>
              <a:rPr lang="en-US" sz="800" dirty="0">
                <a:solidFill>
                  <a:srgbClr val="2394BE"/>
                </a:solidFill>
                <a:hlinkClick r:id="rId3"/>
              </a:rPr>
              <a:t>4.0 International License</a:t>
            </a:r>
            <a:r>
              <a:rPr lang="en-US" sz="800" dirty="0">
                <a:solidFill>
                  <a:srgbClr val="000000"/>
                </a:solidFill>
              </a:rPr>
              <a:t>, except where otherwise noted.</a:t>
            </a:r>
            <a:endParaRPr lang="en-US" sz="800" dirty="0"/>
          </a:p>
        </p:txBody>
      </p:sp>
    </p:spTree>
    <p:extLst>
      <p:ext uri="{BB962C8B-B14F-4D97-AF65-F5344CB8AC3E}">
        <p14:creationId xmlns:p14="http://schemas.microsoft.com/office/powerpoint/2010/main" val="2764592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descr="APA citation for the textbooks including hyperlinks"/>
          <p:cNvSpPr>
            <a:spLocks noGrp="1"/>
          </p:cNvSpPr>
          <p:nvPr>
            <p:ph idx="1"/>
          </p:nvPr>
        </p:nvSpPr>
        <p:spPr/>
        <p:txBody>
          <a:bodyPr>
            <a:normAutofit fontScale="92500" lnSpcReduction="20000"/>
          </a:bodyPr>
          <a:lstStyle/>
          <a:p>
            <a:r>
              <a:rPr lang="en-US" dirty="0" smtClean="0"/>
              <a:t>Primary</a:t>
            </a:r>
          </a:p>
          <a:p>
            <a:pPr marL="0" indent="0">
              <a:buNone/>
            </a:pPr>
            <a:r>
              <a:rPr lang="en-US" dirty="0" smtClean="0"/>
              <a:t>University of Minnesota. (2015). </a:t>
            </a:r>
            <a:r>
              <a:rPr lang="en-US" i="1" dirty="0" smtClean="0"/>
              <a:t>Social </a:t>
            </a:r>
            <a:r>
              <a:rPr lang="en-US" i="1" dirty="0"/>
              <a:t>Problems: Continuity and </a:t>
            </a:r>
            <a:r>
              <a:rPr lang="en-US" i="1" dirty="0" smtClean="0"/>
              <a:t>Change. </a:t>
            </a:r>
            <a:r>
              <a:rPr lang="en-US" dirty="0" smtClean="0"/>
              <a:t>Minneapolis, MN: University of Minnesota Libraries Publishing. Retrieved from </a:t>
            </a:r>
            <a:r>
              <a:rPr lang="en-US" dirty="0" smtClean="0">
                <a:hlinkClick r:id="rId2"/>
              </a:rPr>
              <a:t>http://open.lib.umn.edu/socialproblems/</a:t>
            </a:r>
            <a:r>
              <a:rPr lang="en-US" dirty="0" smtClean="0"/>
              <a:t> </a:t>
            </a:r>
            <a:endParaRPr lang="en-US" dirty="0"/>
          </a:p>
          <a:p>
            <a:r>
              <a:rPr lang="en-US" dirty="0" smtClean="0"/>
              <a:t> Supplemental</a:t>
            </a:r>
          </a:p>
          <a:p>
            <a:pPr marL="0" indent="0">
              <a:buNone/>
            </a:pPr>
            <a:r>
              <a:rPr lang="en-US" dirty="0" smtClean="0"/>
              <a:t>Saylor Academy. (2012). Exploring Perspectives: A Concise Guide to Analysis. </a:t>
            </a:r>
            <a:r>
              <a:rPr lang="en-US" i="1" dirty="0" smtClean="0"/>
              <a:t>The Saylor Foundation</a:t>
            </a:r>
            <a:r>
              <a:rPr lang="en-US" dirty="0" smtClean="0"/>
              <a:t>. Retrieved from </a:t>
            </a:r>
            <a:r>
              <a:rPr lang="en-US" dirty="0" smtClean="0">
                <a:hlinkClick r:id="rId3"/>
              </a:rPr>
              <a:t>https://saylordotorg.github.io/text_exploring-perspectives-a-concise-guide-to-analysis/index.html</a:t>
            </a:r>
            <a:r>
              <a:rPr lang="en-US" dirty="0" smtClean="0"/>
              <a:t> </a:t>
            </a:r>
          </a:p>
          <a:p>
            <a:pPr marL="0" indent="0">
              <a:buNone/>
            </a:pPr>
            <a:r>
              <a:rPr lang="en-US" dirty="0" smtClean="0"/>
              <a:t>Saylor Academy. (2012). Stand Up, Speak Out: The Practice and Ethics of Public Speaking. </a:t>
            </a:r>
            <a:r>
              <a:rPr lang="en-US" i="1" dirty="0" smtClean="0"/>
              <a:t>The Saylor Foundation</a:t>
            </a:r>
            <a:r>
              <a:rPr lang="en-US" dirty="0" smtClean="0"/>
              <a:t>. Retrieved from </a:t>
            </a:r>
            <a:r>
              <a:rPr lang="en-US" dirty="0" smtClean="0">
                <a:hlinkClick r:id="rId4"/>
              </a:rPr>
              <a:t>https://saylordotorg.github.io/text_stand-up-speak-out-the-practice-and-ethics-of-public-speaking/</a:t>
            </a:r>
            <a:r>
              <a:rPr lang="en-US" dirty="0" smtClean="0"/>
              <a:t>   </a:t>
            </a:r>
            <a:endParaRPr lang="en-US" dirty="0"/>
          </a:p>
        </p:txBody>
      </p:sp>
      <p:sp>
        <p:nvSpPr>
          <p:cNvPr id="3" name="Title 2"/>
          <p:cNvSpPr>
            <a:spLocks noGrp="1"/>
          </p:cNvSpPr>
          <p:nvPr>
            <p:ph type="title"/>
          </p:nvPr>
        </p:nvSpPr>
        <p:spPr/>
        <p:txBody>
          <a:bodyPr>
            <a:normAutofit/>
          </a:bodyPr>
          <a:lstStyle/>
          <a:p>
            <a:r>
              <a:rPr lang="en-US" dirty="0" smtClean="0"/>
              <a:t>Textbooks </a:t>
            </a:r>
            <a:r>
              <a:rPr lang="en-US" sz="1800" dirty="0" smtClean="0"/>
              <a:t>– please note that all textbooks used in this class are Open Educational Resources</a:t>
            </a:r>
            <a:endParaRPr lang="en-US" sz="1800" dirty="0"/>
          </a:p>
        </p:txBody>
      </p:sp>
    </p:spTree>
    <p:extLst>
      <p:ext uri="{BB962C8B-B14F-4D97-AF65-F5344CB8AC3E}">
        <p14:creationId xmlns:p14="http://schemas.microsoft.com/office/powerpoint/2010/main" val="3875631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Course Topic</a:t>
            </a:r>
            <a:endParaRPr lang="en-US" dirty="0"/>
          </a:p>
        </p:txBody>
      </p:sp>
      <p:sp>
        <p:nvSpPr>
          <p:cNvPr id="5" name="Content Placeholder 4"/>
          <p:cNvSpPr>
            <a:spLocks noGrp="1"/>
          </p:cNvSpPr>
          <p:nvPr>
            <p:ph sz="half" idx="1"/>
          </p:nvPr>
        </p:nvSpPr>
        <p:spPr/>
        <p:txBody>
          <a:bodyPr>
            <a:normAutofit fontScale="92500"/>
          </a:bodyPr>
          <a:lstStyle/>
          <a:p>
            <a:r>
              <a:rPr lang="en-US" dirty="0" smtClean="0">
                <a:hlinkClick r:id="rId2"/>
              </a:rPr>
              <a:t>Understanding Social Problems</a:t>
            </a:r>
            <a:endParaRPr lang="en-US" dirty="0" smtClean="0"/>
          </a:p>
          <a:p>
            <a:r>
              <a:rPr lang="en-US" dirty="0" smtClean="0">
                <a:hlinkClick r:id="rId3"/>
              </a:rPr>
              <a:t>Poverty</a:t>
            </a:r>
            <a:endParaRPr lang="en-US" dirty="0" smtClean="0"/>
          </a:p>
          <a:p>
            <a:r>
              <a:rPr lang="en-US" dirty="0" smtClean="0">
                <a:hlinkClick r:id="rId4"/>
              </a:rPr>
              <a:t>Racial and Ethnic Inequality</a:t>
            </a:r>
            <a:endParaRPr lang="en-US" dirty="0" smtClean="0"/>
          </a:p>
          <a:p>
            <a:r>
              <a:rPr lang="en-US" dirty="0" smtClean="0">
                <a:hlinkClick r:id="rId5"/>
              </a:rPr>
              <a:t>Gender Inequality</a:t>
            </a:r>
            <a:endParaRPr lang="en-US" dirty="0" smtClean="0"/>
          </a:p>
          <a:p>
            <a:r>
              <a:rPr lang="en-US" dirty="0" smtClean="0">
                <a:hlinkClick r:id="rId6"/>
              </a:rPr>
              <a:t>Sexual Orientation and Inequality</a:t>
            </a:r>
            <a:endParaRPr lang="en-US" dirty="0" smtClean="0"/>
          </a:p>
          <a:p>
            <a:r>
              <a:rPr lang="en-US" dirty="0" smtClean="0">
                <a:hlinkClick r:id="rId7"/>
              </a:rPr>
              <a:t>Aging and Ageism</a:t>
            </a:r>
            <a:endParaRPr lang="en-US" dirty="0" smtClean="0"/>
          </a:p>
          <a:p>
            <a:r>
              <a:rPr lang="en-US" dirty="0" smtClean="0">
                <a:hlinkClick r:id="rId8"/>
              </a:rPr>
              <a:t>Alcohol and Other Drugs</a:t>
            </a:r>
            <a:endParaRPr lang="en-US" dirty="0" smtClean="0"/>
          </a:p>
          <a:p>
            <a:r>
              <a:rPr lang="en-US" dirty="0" smtClean="0">
                <a:hlinkClick r:id="rId9"/>
              </a:rPr>
              <a:t>Crime and Criminal Justice</a:t>
            </a:r>
            <a:endParaRPr lang="en-US" dirty="0" smtClean="0"/>
          </a:p>
          <a:p>
            <a:r>
              <a:rPr lang="en-US" dirty="0" smtClean="0">
                <a:hlinkClick r:id="rId10"/>
              </a:rPr>
              <a:t>Sexual Behavior</a:t>
            </a:r>
            <a:endParaRPr lang="en-US" dirty="0"/>
          </a:p>
        </p:txBody>
      </p:sp>
      <p:sp>
        <p:nvSpPr>
          <p:cNvPr id="6" name="Content Placeholder 5"/>
          <p:cNvSpPr>
            <a:spLocks noGrp="1"/>
          </p:cNvSpPr>
          <p:nvPr>
            <p:ph sz="half" idx="2"/>
          </p:nvPr>
        </p:nvSpPr>
        <p:spPr/>
        <p:txBody>
          <a:bodyPr>
            <a:normAutofit fontScale="92500"/>
          </a:bodyPr>
          <a:lstStyle/>
          <a:p>
            <a:r>
              <a:rPr lang="en-US" dirty="0" smtClean="0">
                <a:hlinkClick r:id="rId11"/>
              </a:rPr>
              <a:t>The Changing Family</a:t>
            </a:r>
            <a:endParaRPr lang="en-US" dirty="0" smtClean="0"/>
          </a:p>
          <a:p>
            <a:r>
              <a:rPr lang="en-US" dirty="0" smtClean="0">
                <a:hlinkClick r:id="rId12"/>
              </a:rPr>
              <a:t>Schools and Education</a:t>
            </a:r>
            <a:endParaRPr lang="en-US" dirty="0" smtClean="0"/>
          </a:p>
          <a:p>
            <a:r>
              <a:rPr lang="en-US" dirty="0" smtClean="0">
                <a:hlinkClick r:id="rId13"/>
              </a:rPr>
              <a:t>Work and the Economy</a:t>
            </a:r>
            <a:endParaRPr lang="en-US" dirty="0" smtClean="0"/>
          </a:p>
          <a:p>
            <a:r>
              <a:rPr lang="en-US" dirty="0" smtClean="0">
                <a:hlinkClick r:id="rId14"/>
              </a:rPr>
              <a:t>Health and Health Care</a:t>
            </a:r>
            <a:endParaRPr lang="en-US" dirty="0" smtClean="0"/>
          </a:p>
          <a:p>
            <a:r>
              <a:rPr lang="en-US" dirty="0" smtClean="0">
                <a:hlinkClick r:id="rId15"/>
              </a:rPr>
              <a:t>Urban and Rural Problems</a:t>
            </a:r>
            <a:endParaRPr lang="en-US" dirty="0" smtClean="0"/>
          </a:p>
          <a:p>
            <a:r>
              <a:rPr lang="en-US" dirty="0" smtClean="0">
                <a:hlinkClick r:id="rId16"/>
              </a:rPr>
              <a:t>Population and the Environment</a:t>
            </a:r>
            <a:endParaRPr lang="en-US" dirty="0" smtClean="0"/>
          </a:p>
          <a:p>
            <a:r>
              <a:rPr lang="en-US" dirty="0" smtClean="0">
                <a:hlinkClick r:id="rId17"/>
              </a:rPr>
              <a:t>War and Terrorism</a:t>
            </a:r>
            <a:endParaRPr lang="en-US" dirty="0"/>
          </a:p>
        </p:txBody>
      </p:sp>
    </p:spTree>
    <p:extLst>
      <p:ext uri="{BB962C8B-B14F-4D97-AF65-F5344CB8AC3E}">
        <p14:creationId xmlns:p14="http://schemas.microsoft.com/office/powerpoint/2010/main" val="1313584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pPr marL="0" indent="0">
              <a:buNone/>
            </a:pPr>
            <a:r>
              <a:rPr lang="en-US" dirty="0" smtClean="0"/>
              <a:t>In this class, we will be talking about various contemporary social issues. As such, this is a discuss based course that will allow students to use both inductive and deductive reasoning in responding to topic discussion. The expectation is that students have read the designated chapter readings as assigned prior to the class to be able to effectively communication your thoughts and opinions.</a:t>
            </a:r>
          </a:p>
          <a:p>
            <a:pPr marL="0" indent="0">
              <a:buNone/>
            </a:pPr>
            <a:endParaRPr lang="en-US" dirty="0"/>
          </a:p>
          <a:p>
            <a:pPr marL="0" indent="0">
              <a:buNone/>
            </a:pPr>
            <a:r>
              <a:rPr lang="en-US" dirty="0" smtClean="0"/>
              <a:t>Students are graded on weekly homework assignments, in-class discussions, essay, debate, and a final presentation. </a:t>
            </a:r>
          </a:p>
          <a:p>
            <a:pPr marL="0" indent="0">
              <a:buNone/>
            </a:pPr>
            <a:r>
              <a:rPr lang="en-US" dirty="0" smtClean="0"/>
              <a:t> </a:t>
            </a:r>
            <a:endParaRPr lang="en-US" dirty="0"/>
          </a:p>
        </p:txBody>
      </p:sp>
      <p:sp>
        <p:nvSpPr>
          <p:cNvPr id="5" name="Title 4"/>
          <p:cNvSpPr>
            <a:spLocks noGrp="1"/>
          </p:cNvSpPr>
          <p:nvPr>
            <p:ph type="title"/>
          </p:nvPr>
        </p:nvSpPr>
        <p:spPr/>
        <p:txBody>
          <a:bodyPr/>
          <a:lstStyle/>
          <a:p>
            <a:r>
              <a:rPr lang="en-US" dirty="0" smtClean="0"/>
              <a:t>Course Design</a:t>
            </a:r>
            <a:endParaRPr lang="en-US" dirty="0"/>
          </a:p>
        </p:txBody>
      </p:sp>
    </p:spTree>
    <p:extLst>
      <p:ext uri="{BB962C8B-B14F-4D97-AF65-F5344CB8AC3E}">
        <p14:creationId xmlns:p14="http://schemas.microsoft.com/office/powerpoint/2010/main" val="2000201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imes New Rom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360</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Office Theme</vt:lpstr>
      <vt:lpstr>SOC 1B: Critical Thinking About Social Problems</vt:lpstr>
      <vt:lpstr>Textbooks – please note that all textbooks used in this class are Open Educational Resources</vt:lpstr>
      <vt:lpstr>Course Topic</vt:lpstr>
      <vt:lpstr>Course Design</vt:lpstr>
    </vt:vector>
  </TitlesOfParts>
  <Company>Reedley College - SCCCD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 1B: Critical Thinking About Social Problems</dc:title>
  <dc:creator>Antoniette Aizon</dc:creator>
  <cp:lastModifiedBy>Antoniette Aizon</cp:lastModifiedBy>
  <cp:revision>8</cp:revision>
  <dcterms:created xsi:type="dcterms:W3CDTF">2018-06-04T21:15:03Z</dcterms:created>
  <dcterms:modified xsi:type="dcterms:W3CDTF">2018-06-05T23:03:33Z</dcterms:modified>
</cp:coreProperties>
</file>