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6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7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9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4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8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0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8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4B8C-4976-4178-B7DC-518C4D7ED4C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9220-6257-430F-ACBC-37987FCE9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1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Committee Chairs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Reedley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9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7" cy="1122218"/>
          </a:xfrm>
        </p:spPr>
        <p:txBody>
          <a:bodyPr/>
          <a:lstStyle/>
          <a:p>
            <a:r>
              <a:rPr lang="en-US" dirty="0" smtClean="0"/>
              <a:t>Committee Structure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en-US" dirty="0" smtClean="0"/>
              <a:t>The __________   __________ is the overarching shared governance body for the college.</a:t>
            </a:r>
          </a:p>
          <a:p>
            <a:pPr marL="342900" indent="-342900">
              <a:buAutoNum type="arabicParenR"/>
            </a:pPr>
            <a:r>
              <a:rPr lang="en-US" dirty="0" smtClean="0"/>
              <a:t>__________ committees are categorized as either committees of the __________ or of the Academic __________.</a:t>
            </a:r>
          </a:p>
          <a:p>
            <a:pPr marL="342900" indent="-342900">
              <a:buAutoNum type="arabicParenR"/>
            </a:pPr>
            <a:r>
              <a:rPr lang="en-US" dirty="0" smtClean="0"/>
              <a:t>Two other committee types exist.  A  __________ is made up of a small number of members of a regular committee.  An __________ committee is a special, short-term committee focused on a specific task.</a:t>
            </a:r>
          </a:p>
          <a:p>
            <a:pPr marL="342900" indent="-342900">
              <a:buAutoNum type="arabicParenR"/>
            </a:pPr>
            <a:r>
              <a:rPr lang="en-US" dirty="0" smtClean="0"/>
              <a:t>All committees eventually make __________ to the College Council and/or __________.</a:t>
            </a:r>
          </a:p>
        </p:txBody>
      </p:sp>
      <p:pic>
        <p:nvPicPr>
          <p:cNvPr id="5" name="Picture 4" descr="Atienda emocionalmente a sus grupos de interés y le irá mejor - el mundo de los negocio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151" y="1014153"/>
            <a:ext cx="6284421" cy="471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7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your committee exist?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sz="1400" dirty="0" smtClean="0"/>
              <a:t>REEDLEY COLLEGE PARTICIPATORY GOVERNANCE</a:t>
            </a:r>
            <a:r>
              <a:rPr lang="en-US" sz="1400" dirty="0"/>
              <a:t> </a:t>
            </a:r>
            <a:r>
              <a:rPr lang="en-US" sz="1400" dirty="0" smtClean="0"/>
              <a:t>HANDBOOK</a:t>
            </a:r>
          </a:p>
          <a:p>
            <a:pPr algn="ctr"/>
            <a:r>
              <a:rPr lang="en-US" sz="1400" dirty="0" smtClean="0"/>
              <a:t>Revised and Adopted by the Reedley College Council: </a:t>
            </a:r>
            <a:r>
              <a:rPr lang="en-US" sz="1400" i="1" dirty="0" smtClean="0"/>
              <a:t>Soon, we hope</a:t>
            </a:r>
          </a:p>
          <a:p>
            <a:r>
              <a:rPr lang="en-US" sz="1800" dirty="0" smtClean="0"/>
              <a:t>The charge of a committee of any type will be to gather __________, deliberate, report, and formulate __________ regarding policies and procedures which will be forwarded to the College __________, the __________ of Reedley College, and/or the Board of Trustees.</a:t>
            </a:r>
          </a:p>
          <a:p>
            <a:endParaRPr lang="en-US" i="1" dirty="0" smtClean="0"/>
          </a:p>
        </p:txBody>
      </p:sp>
      <p:pic>
        <p:nvPicPr>
          <p:cNvPr id="5" name="Picture 4" descr="קובץ:&lt;strong&gt;Emperor&lt;/strong&gt; Kuzco.png – ויקיפדיה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262" y="782243"/>
            <a:ext cx="5659163" cy="524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1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purview?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3964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000" u="sng" dirty="0" smtClean="0"/>
              <a:t>Committees of the College</a:t>
            </a:r>
          </a:p>
          <a:p>
            <a:r>
              <a:rPr lang="en-US" dirty="0" smtClean="0"/>
              <a:t>Accreditation and Institutional Effectiveness</a:t>
            </a:r>
          </a:p>
          <a:p>
            <a:r>
              <a:rPr lang="en-US" dirty="0" smtClean="0"/>
              <a:t>Budget College Council Distance Education</a:t>
            </a:r>
          </a:p>
          <a:p>
            <a:r>
              <a:rPr lang="en-US" dirty="0" smtClean="0"/>
              <a:t>Dual Enrollment</a:t>
            </a:r>
          </a:p>
          <a:p>
            <a:r>
              <a:rPr lang="en-US" dirty="0" smtClean="0"/>
              <a:t>Facilities </a:t>
            </a:r>
          </a:p>
          <a:p>
            <a:r>
              <a:rPr lang="en-US" dirty="0" smtClean="0"/>
              <a:t>Sabbatical Leave (membership designated by contract)</a:t>
            </a:r>
          </a:p>
          <a:p>
            <a:r>
              <a:rPr lang="en-US" dirty="0" smtClean="0"/>
              <a:t>Salary Advancement (membership designated by contract)</a:t>
            </a:r>
          </a:p>
          <a:p>
            <a:r>
              <a:rPr lang="en-US" dirty="0" smtClean="0"/>
              <a:t>Staff Development</a:t>
            </a:r>
          </a:p>
          <a:p>
            <a:r>
              <a:rPr lang="en-US" dirty="0" smtClean="0"/>
              <a:t>Strategic Planning</a:t>
            </a:r>
          </a:p>
          <a:p>
            <a:r>
              <a:rPr lang="en-US" dirty="0" smtClean="0"/>
              <a:t>Student Success (Basic Skills/Enrollment</a:t>
            </a:r>
          </a:p>
          <a:p>
            <a:r>
              <a:rPr lang="en-US" dirty="0" smtClean="0"/>
              <a:t>Management)</a:t>
            </a:r>
          </a:p>
          <a:p>
            <a:r>
              <a:rPr lang="en-US" dirty="0" smtClean="0"/>
              <a:t>MCCC College Center Council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20294" y="1825625"/>
            <a:ext cx="4739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000" u="sng" dirty="0" smtClean="0"/>
              <a:t>Committees of the Senate</a:t>
            </a:r>
          </a:p>
          <a:p>
            <a:r>
              <a:rPr lang="en-US" sz="5000" dirty="0" smtClean="0"/>
              <a:t>Academic Standards</a:t>
            </a:r>
          </a:p>
          <a:p>
            <a:r>
              <a:rPr lang="en-US" sz="5000" dirty="0" smtClean="0"/>
              <a:t>Curriculum</a:t>
            </a:r>
          </a:p>
          <a:p>
            <a:r>
              <a:rPr lang="en-US" sz="5000" dirty="0" smtClean="0"/>
              <a:t>Equivalency</a:t>
            </a:r>
          </a:p>
          <a:p>
            <a:r>
              <a:rPr lang="en-US" sz="5000" dirty="0" smtClean="0"/>
              <a:t>Faculty Professional Development (FLEX)</a:t>
            </a:r>
          </a:p>
          <a:p>
            <a:r>
              <a:rPr lang="en-US" sz="5000" dirty="0" smtClean="0"/>
              <a:t>Program Review</a:t>
            </a:r>
          </a:p>
          <a:p>
            <a:r>
              <a:rPr lang="en-US" sz="5000" dirty="0" smtClean="0"/>
              <a:t>Student Learning Outcomes (SLO)</a:t>
            </a:r>
          </a:p>
          <a:p>
            <a:endParaRPr lang="en-US" sz="5000" dirty="0" smtClean="0"/>
          </a:p>
        </p:txBody>
      </p:sp>
    </p:spTree>
    <p:extLst>
      <p:ext uri="{BB962C8B-B14F-4D97-AF65-F5344CB8AC3E}">
        <p14:creationId xmlns:p14="http://schemas.microsoft.com/office/powerpoint/2010/main" val="247502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job of a committee chair is to:</a:t>
            </a:r>
            <a:endParaRPr lang="en-US" dirty="0"/>
          </a:p>
        </p:txBody>
      </p:sp>
      <p:pic>
        <p:nvPicPr>
          <p:cNvPr id="5" name="Content Placeholder 4" descr="Anat Bar-Gera, &lt;strong&gt;Chairperson&lt;/strong&gt;, YooMee Africa, Horasis Annual … | Flick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365833"/>
            <a:ext cx="6172200" cy="41168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To create and distribute the __________  and related materials ahead of the meeting date.</a:t>
            </a:r>
          </a:p>
          <a:p>
            <a:pPr marL="342900" indent="-342900">
              <a:buAutoNum type="arabicParenR"/>
            </a:pPr>
            <a:r>
              <a:rPr lang="en-US" dirty="0" smtClean="0"/>
              <a:t>To convene the meeting at the appointed __________.</a:t>
            </a:r>
          </a:p>
          <a:p>
            <a:pPr marL="342900" indent="-342900">
              <a:buAutoNum type="arabicParenR"/>
            </a:pPr>
            <a:r>
              <a:rPr lang="en-US" dirty="0" smtClean="0"/>
              <a:t>To maintain order and recognize __________ entitled to speak.</a:t>
            </a:r>
          </a:p>
          <a:p>
            <a:pPr marL="342900" indent="-342900">
              <a:buAutoNum type="arabicParenR"/>
            </a:pPr>
            <a:r>
              <a:rPr lang="en-US" dirty="0" smtClean="0"/>
              <a:t>Enforce meeting __________.</a:t>
            </a:r>
          </a:p>
          <a:p>
            <a:pPr marL="342900" indent="-342900">
              <a:buAutoNum type="arabicParenR"/>
            </a:pPr>
            <a:r>
              <a:rPr lang="en-US" dirty="0" smtClean="0"/>
              <a:t>To __________ business in every way compatible with the rights of members.</a:t>
            </a:r>
          </a:p>
          <a:p>
            <a:pPr marL="342900" indent="-342900">
              <a:buAutoNum type="arabicParenR"/>
            </a:pPr>
            <a:r>
              <a:rPr lang="en-US" dirty="0" smtClean="0"/>
              <a:t>To __________ and forward the committee __________ to the appropriate authority.</a:t>
            </a:r>
          </a:p>
          <a:p>
            <a:pPr marL="342900" indent="-342900">
              <a:buAutoNum type="arabicParenR"/>
            </a:pPr>
            <a:r>
              <a:rPr lang="en-US" dirty="0" smtClean="0"/>
              <a:t>Maintain a full committee by reporting __________ (habitual absenteeism) to the appointing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2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96785"/>
          </a:xfrm>
        </p:spPr>
        <p:txBody>
          <a:bodyPr/>
          <a:lstStyle/>
          <a:p>
            <a:r>
              <a:rPr lang="en-US" dirty="0" smtClean="0"/>
              <a:t>Minutes or Notes?</a:t>
            </a:r>
            <a:endParaRPr lang="en-US" dirty="0"/>
          </a:p>
        </p:txBody>
      </p:sp>
      <p:pic>
        <p:nvPicPr>
          <p:cNvPr id="5" name="Content Placeholder 4" descr="The &lt;strong&gt;notetaker&lt;/strong&gt; keeping score | Scribbler taking notes | Flickr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76" y="241069"/>
            <a:ext cx="3105716" cy="636417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5702328" cy="4401589"/>
          </a:xfrm>
        </p:spPr>
        <p:txBody>
          <a:bodyPr/>
          <a:lstStyle/>
          <a:p>
            <a:r>
              <a:rPr lang="en-US" dirty="0" smtClean="0"/>
              <a:t>Committees should be compiling and posting minutes, notes … or probably more appropriately, a combination of both.</a:t>
            </a:r>
          </a:p>
          <a:p>
            <a:r>
              <a:rPr lang="en-US" dirty="0" smtClean="0"/>
              <a:t>__________ are a record of the ACTIONS taken by a committee only.  They should include the motion, who made it, if there was a second, and the outcome of the vote.  </a:t>
            </a:r>
          </a:p>
          <a:p>
            <a:r>
              <a:rPr lang="en-US" dirty="0" smtClean="0"/>
              <a:t>__________ are an overview or synopsis of the discussion at a meeting.  They should be separate and after any minutes, but may be on the same document.  Notes should NOT identify who said what in the discussion.</a:t>
            </a:r>
          </a:p>
          <a:p>
            <a:r>
              <a:rPr lang="en-US" dirty="0" smtClean="0"/>
              <a:t>* see the </a:t>
            </a:r>
            <a:r>
              <a:rPr lang="en-US" i="1" dirty="0" smtClean="0"/>
              <a:t>Minutes &amp; Notes Explained </a:t>
            </a:r>
            <a:r>
              <a:rPr lang="en-US" dirty="0" smtClean="0"/>
              <a:t>cheat-sheet in the Canvas module for examples.</a:t>
            </a:r>
          </a:p>
        </p:txBody>
      </p:sp>
    </p:spTree>
    <p:extLst>
      <p:ext uri="{BB962C8B-B14F-4D97-AF65-F5344CB8AC3E}">
        <p14:creationId xmlns:p14="http://schemas.microsoft.com/office/powerpoint/2010/main" val="255350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30036"/>
          </a:xfrm>
        </p:spPr>
        <p:txBody>
          <a:bodyPr/>
          <a:lstStyle/>
          <a:p>
            <a:r>
              <a:rPr lang="en-US" dirty="0" smtClean="0"/>
              <a:t>New Year</a:t>
            </a:r>
            <a:br>
              <a:rPr lang="en-US" dirty="0" smtClean="0"/>
            </a:br>
            <a:r>
              <a:rPr lang="en-US" dirty="0" smtClean="0"/>
              <a:t>To-Do List</a:t>
            </a:r>
            <a:endParaRPr lang="en-US" dirty="0"/>
          </a:p>
        </p:txBody>
      </p:sp>
      <p:pic>
        <p:nvPicPr>
          <p:cNvPr id="5" name="Content Placeholder 4" descr="Jeri’s Organizing &amp; Decluttering News: Keep Calm As You Get &lt;strong&gt;Organized&lt;/strong&gt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203" y="454405"/>
            <a:ext cx="4968655" cy="579676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Make sure your committee membership is ____-____-_______.</a:t>
            </a:r>
          </a:p>
          <a:p>
            <a:pPr marL="342900" indent="-342900">
              <a:buAutoNum type="arabicParenR"/>
            </a:pPr>
            <a:r>
              <a:rPr lang="en-US" dirty="0" smtClean="0"/>
              <a:t>Have an __________ for your members, you may have new members.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Purpose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Meeting norms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Reporting procedures.</a:t>
            </a:r>
          </a:p>
          <a:p>
            <a:pPr marL="342900" indent="-342900">
              <a:buAutoNum type="arabicParenR"/>
            </a:pPr>
            <a:r>
              <a:rPr lang="en-US" dirty="0" smtClean="0"/>
              <a:t>Review your  __________   __________   __________ (COA).</a:t>
            </a:r>
            <a:endParaRPr lang="en-US" dirty="0"/>
          </a:p>
          <a:p>
            <a:pPr marL="800100" lvl="1" indent="-342900">
              <a:buAutoNum type="arabicParenR"/>
            </a:pPr>
            <a:r>
              <a:rPr lang="en-US" dirty="0" smtClean="0"/>
              <a:t>Purpose</a:t>
            </a:r>
          </a:p>
          <a:p>
            <a:pPr marL="800100" lvl="1" indent="-342900">
              <a:buAutoNum type="arabicParenR"/>
            </a:pPr>
            <a:r>
              <a:rPr lang="en-US" dirty="0" smtClean="0"/>
              <a:t>Maybe create an ad hoc committee to recommend updates or changes</a:t>
            </a:r>
          </a:p>
          <a:p>
            <a:pPr marL="800100" lvl="1" indent="-342900">
              <a:buAutoNum type="arabicParenR"/>
            </a:pPr>
            <a:r>
              <a:rPr lang="en-US" dirty="0" smtClean="0"/>
              <a:t>Forward to College Council for </a:t>
            </a:r>
            <a:r>
              <a:rPr lang="en-US" dirty="0" smtClean="0"/>
              <a:t>acceptance</a:t>
            </a:r>
          </a:p>
          <a:p>
            <a:pPr marL="800100" lvl="1" indent="-342900">
              <a:buAutoNum type="arabicParenR"/>
            </a:pPr>
            <a:r>
              <a:rPr lang="en-US" dirty="0" smtClean="0"/>
              <a:t>Make sure date of review and approval is in the footer of the document.</a:t>
            </a:r>
            <a:endParaRPr lang="en-US" dirty="0" smtClean="0"/>
          </a:p>
          <a:p>
            <a:pPr marL="800100" lvl="1" indent="-34290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993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88473"/>
          </a:xfrm>
        </p:spPr>
        <p:txBody>
          <a:bodyPr/>
          <a:lstStyle/>
          <a:p>
            <a:r>
              <a:rPr lang="en-US" dirty="0" smtClean="0"/>
              <a:t>Standardized Forms</a:t>
            </a:r>
            <a:endParaRPr lang="en-US" dirty="0"/>
          </a:p>
        </p:txBody>
      </p:sp>
      <p:pic>
        <p:nvPicPr>
          <p:cNvPr id="5" name="Content Placeholder 4" descr="Prepared Bind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083" y="500032"/>
            <a:ext cx="5519651" cy="55196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By Fall of 2019, the College Council hopes to have a standardized, </a:t>
            </a:r>
            <a:r>
              <a:rPr lang="en-US" i="1" dirty="0" smtClean="0"/>
              <a:t>fillable form </a:t>
            </a:r>
            <a:r>
              <a:rPr lang="en-US" dirty="0" smtClean="0"/>
              <a:t>to make the job of creating and updating COAs more convenient.</a:t>
            </a:r>
          </a:p>
          <a:p>
            <a:r>
              <a:rPr lang="en-US" dirty="0" smtClean="0"/>
              <a:t>College Council may very soon be approving a standardized </a:t>
            </a:r>
            <a:r>
              <a:rPr lang="en-US" i="1" dirty="0" smtClean="0"/>
              <a:t>Report form </a:t>
            </a:r>
            <a:r>
              <a:rPr lang="en-US" dirty="0" smtClean="0"/>
              <a:t>and a </a:t>
            </a:r>
            <a:r>
              <a:rPr lang="en-US" i="1" dirty="0" smtClean="0"/>
              <a:t>Minutes/Notes form </a:t>
            </a:r>
            <a:r>
              <a:rPr lang="en-US" dirty="0" smtClean="0"/>
              <a:t>to allow committee members to easily and using the same familiar format, report the actions and discussion of committee meetings to their constituent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3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566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Committee Chairs Training</vt:lpstr>
      <vt:lpstr>Committee Structure</vt:lpstr>
      <vt:lpstr>Why does your committee exist?</vt:lpstr>
      <vt:lpstr>What’s your purview?</vt:lpstr>
      <vt:lpstr>The job of a committee chair is to:</vt:lpstr>
      <vt:lpstr>Minutes or Notes?</vt:lpstr>
      <vt:lpstr>New Year To-Do List</vt:lpstr>
      <vt:lpstr>Standardized Forms</vt:lpstr>
    </vt:vector>
  </TitlesOfParts>
  <Company>Reedley College - SCCCD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Chairs Training</dc:title>
  <dc:creator>Jim Mulligan</dc:creator>
  <cp:lastModifiedBy>Jim Mulligan</cp:lastModifiedBy>
  <cp:revision>31</cp:revision>
  <dcterms:created xsi:type="dcterms:W3CDTF">2018-10-08T16:48:58Z</dcterms:created>
  <dcterms:modified xsi:type="dcterms:W3CDTF">2018-10-10T23:48:38Z</dcterms:modified>
</cp:coreProperties>
</file>